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68" r:id="rId1"/>
  </p:sldMasterIdLst>
  <p:notesMasterIdLst>
    <p:notesMasterId r:id="rId47"/>
  </p:notesMasterIdLst>
  <p:handoutMasterIdLst>
    <p:handoutMasterId r:id="rId48"/>
  </p:handoutMasterIdLst>
  <p:sldIdLst>
    <p:sldId id="1644" r:id="rId2"/>
    <p:sldId id="1653" r:id="rId3"/>
    <p:sldId id="1654" r:id="rId4"/>
    <p:sldId id="1655" r:id="rId5"/>
    <p:sldId id="1660" r:id="rId6"/>
    <p:sldId id="1661" r:id="rId7"/>
    <p:sldId id="1662" r:id="rId8"/>
    <p:sldId id="1663" r:id="rId9"/>
    <p:sldId id="1665" r:id="rId10"/>
    <p:sldId id="1666" r:id="rId11"/>
    <p:sldId id="1667" r:id="rId12"/>
    <p:sldId id="1668" r:id="rId13"/>
    <p:sldId id="1677" r:id="rId14"/>
    <p:sldId id="1675" r:id="rId15"/>
    <p:sldId id="1669" r:id="rId16"/>
    <p:sldId id="1670" r:id="rId17"/>
    <p:sldId id="1682" r:id="rId18"/>
    <p:sldId id="1320" r:id="rId19"/>
    <p:sldId id="1135" r:id="rId20"/>
    <p:sldId id="839" r:id="rId21"/>
    <p:sldId id="1322" r:id="rId22"/>
    <p:sldId id="1156" r:id="rId23"/>
    <p:sldId id="1158" r:id="rId24"/>
    <p:sldId id="1323" r:id="rId25"/>
    <p:sldId id="289" r:id="rId26"/>
    <p:sldId id="290" r:id="rId27"/>
    <p:sldId id="1321" r:id="rId28"/>
    <p:sldId id="1671" r:id="rId29"/>
    <p:sldId id="1672" r:id="rId30"/>
    <p:sldId id="277" r:id="rId31"/>
    <p:sldId id="278" r:id="rId32"/>
    <p:sldId id="646" r:id="rId33"/>
    <p:sldId id="648" r:id="rId34"/>
    <p:sldId id="650" r:id="rId35"/>
    <p:sldId id="1684" r:id="rId36"/>
    <p:sldId id="1683" r:id="rId37"/>
    <p:sldId id="1460" r:id="rId38"/>
    <p:sldId id="1678" r:id="rId39"/>
    <p:sldId id="1673" r:id="rId40"/>
    <p:sldId id="1674" r:id="rId41"/>
    <p:sldId id="343" r:id="rId42"/>
    <p:sldId id="344" r:id="rId43"/>
    <p:sldId id="584" r:id="rId44"/>
    <p:sldId id="1679" r:id="rId45"/>
    <p:sldId id="1681" r:id="rId46"/>
  </p:sldIdLst>
  <p:sldSz cx="9144000" cy="6858000" type="screen4x3"/>
  <p:notesSz cx="6985000" cy="9283700"/>
  <p:defaultTextStyle>
    <a:defPPr>
      <a:defRPr lang="en-US"/>
    </a:defPPr>
    <a:lvl1pPr algn="l" rtl="0" fontAlgn="base">
      <a:spcBef>
        <a:spcPct val="0"/>
      </a:spcBef>
      <a:spcAft>
        <a:spcPct val="0"/>
      </a:spcAft>
      <a:defRPr kern="1200">
        <a:solidFill>
          <a:schemeClr val="tx1"/>
        </a:solidFill>
        <a:latin typeface="Gill Sans MT" pitchFamily="34" charset="0"/>
        <a:ea typeface="+mn-ea"/>
        <a:cs typeface="+mn-cs"/>
      </a:defRPr>
    </a:lvl1pPr>
    <a:lvl2pPr marL="457200" algn="l" rtl="0" fontAlgn="base">
      <a:spcBef>
        <a:spcPct val="0"/>
      </a:spcBef>
      <a:spcAft>
        <a:spcPct val="0"/>
      </a:spcAft>
      <a:defRPr kern="1200">
        <a:solidFill>
          <a:schemeClr val="tx1"/>
        </a:solidFill>
        <a:latin typeface="Gill Sans MT" pitchFamily="34" charset="0"/>
        <a:ea typeface="+mn-ea"/>
        <a:cs typeface="+mn-cs"/>
      </a:defRPr>
    </a:lvl2pPr>
    <a:lvl3pPr marL="914400" algn="l" rtl="0" fontAlgn="base">
      <a:spcBef>
        <a:spcPct val="0"/>
      </a:spcBef>
      <a:spcAft>
        <a:spcPct val="0"/>
      </a:spcAft>
      <a:defRPr kern="1200">
        <a:solidFill>
          <a:schemeClr val="tx1"/>
        </a:solidFill>
        <a:latin typeface="Gill Sans MT" pitchFamily="34" charset="0"/>
        <a:ea typeface="+mn-ea"/>
        <a:cs typeface="+mn-cs"/>
      </a:defRPr>
    </a:lvl3pPr>
    <a:lvl4pPr marL="1371600" algn="l" rtl="0" fontAlgn="base">
      <a:spcBef>
        <a:spcPct val="0"/>
      </a:spcBef>
      <a:spcAft>
        <a:spcPct val="0"/>
      </a:spcAft>
      <a:defRPr kern="1200">
        <a:solidFill>
          <a:schemeClr val="tx1"/>
        </a:solidFill>
        <a:latin typeface="Gill Sans MT" pitchFamily="34" charset="0"/>
        <a:ea typeface="+mn-ea"/>
        <a:cs typeface="+mn-cs"/>
      </a:defRPr>
    </a:lvl4pPr>
    <a:lvl5pPr marL="1828800" algn="l" rtl="0" fontAlgn="base">
      <a:spcBef>
        <a:spcPct val="0"/>
      </a:spcBef>
      <a:spcAft>
        <a:spcPct val="0"/>
      </a:spcAft>
      <a:defRPr kern="1200">
        <a:solidFill>
          <a:schemeClr val="tx1"/>
        </a:solidFill>
        <a:latin typeface="Gill Sans MT" pitchFamily="34" charset="0"/>
        <a:ea typeface="+mn-ea"/>
        <a:cs typeface="+mn-cs"/>
      </a:defRPr>
    </a:lvl5pPr>
    <a:lvl6pPr marL="2286000" algn="l" defTabSz="914400" rtl="0" eaLnBrk="1" latinLnBrk="0" hangingPunct="1">
      <a:defRPr kern="1200">
        <a:solidFill>
          <a:schemeClr val="tx1"/>
        </a:solidFill>
        <a:latin typeface="Gill Sans MT" pitchFamily="34" charset="0"/>
        <a:ea typeface="+mn-ea"/>
        <a:cs typeface="+mn-cs"/>
      </a:defRPr>
    </a:lvl6pPr>
    <a:lvl7pPr marL="2743200" algn="l" defTabSz="914400" rtl="0" eaLnBrk="1" latinLnBrk="0" hangingPunct="1">
      <a:defRPr kern="1200">
        <a:solidFill>
          <a:schemeClr val="tx1"/>
        </a:solidFill>
        <a:latin typeface="Gill Sans MT" pitchFamily="34" charset="0"/>
        <a:ea typeface="+mn-ea"/>
        <a:cs typeface="+mn-cs"/>
      </a:defRPr>
    </a:lvl7pPr>
    <a:lvl8pPr marL="3200400" algn="l" defTabSz="914400" rtl="0" eaLnBrk="1" latinLnBrk="0" hangingPunct="1">
      <a:defRPr kern="1200">
        <a:solidFill>
          <a:schemeClr val="tx1"/>
        </a:solidFill>
        <a:latin typeface="Gill Sans MT" pitchFamily="34" charset="0"/>
        <a:ea typeface="+mn-ea"/>
        <a:cs typeface="+mn-cs"/>
      </a:defRPr>
    </a:lvl8pPr>
    <a:lvl9pPr marL="3657600" algn="l" defTabSz="914400" rtl="0" eaLnBrk="1" latinLnBrk="0" hangingPunct="1">
      <a:defRPr kern="1200">
        <a:solidFill>
          <a:schemeClr val="tx1"/>
        </a:solidFill>
        <a:latin typeface="Gill Sans MT"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A5C"/>
    <a:srgbClr val="00B050"/>
    <a:srgbClr val="3E64FF"/>
    <a:srgbClr val="E61762"/>
    <a:srgbClr val="FFFFFF"/>
    <a:srgbClr val="1FAB89"/>
    <a:srgbClr val="459DE1"/>
    <a:srgbClr val="0871A6"/>
    <a:srgbClr val="146D9A"/>
    <a:srgbClr val="C9ED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76" autoAdjust="0"/>
    <p:restoredTop sz="89362" autoAdjust="0"/>
  </p:normalViewPr>
  <p:slideViewPr>
    <p:cSldViewPr>
      <p:cViewPr>
        <p:scale>
          <a:sx n="75" d="100"/>
          <a:sy n="75" d="100"/>
        </p:scale>
        <p:origin x="1450" y="96"/>
      </p:cViewPr>
      <p:guideLst>
        <p:guide orient="horz" pos="2160"/>
        <p:guide pos="2880"/>
      </p:guideLst>
    </p:cSldViewPr>
  </p:slideViewPr>
  <p:notesTextViewPr>
    <p:cViewPr>
      <p:scale>
        <a:sx n="3" d="2"/>
        <a:sy n="3" d="2"/>
      </p:scale>
      <p:origin x="0" y="0"/>
    </p:cViewPr>
  </p:notesTextViewPr>
  <p:sorterViewPr>
    <p:cViewPr>
      <p:scale>
        <a:sx n="100" d="100"/>
        <a:sy n="100" d="100"/>
      </p:scale>
      <p:origin x="0" y="4212"/>
    </p:cViewPr>
  </p:sorterViewPr>
  <p:notesViewPr>
    <p:cSldViewPr>
      <p:cViewPr varScale="1">
        <p:scale>
          <a:sx n="51" d="100"/>
          <a:sy n="51" d="100"/>
        </p:scale>
        <p:origin x="1816" y="2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57.wmf"/><Relationship Id="rId1" Type="http://schemas.openxmlformats.org/officeDocument/2006/relationships/image" Target="../media/image5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71.wmf"/><Relationship Id="rId1" Type="http://schemas.openxmlformats.org/officeDocument/2006/relationships/image" Target="../media/image7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27363" cy="46513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956050" y="0"/>
            <a:ext cx="3027363" cy="465138"/>
          </a:xfrm>
          <a:prstGeom prst="rect">
            <a:avLst/>
          </a:prstGeom>
        </p:spPr>
        <p:txBody>
          <a:bodyPr vert="horz" lIns="91440" tIns="45720" rIns="91440" bIns="45720" rtlCol="0"/>
          <a:lstStyle>
            <a:lvl1pPr algn="r">
              <a:defRPr sz="1200"/>
            </a:lvl1pPr>
          </a:lstStyle>
          <a:p>
            <a:fld id="{EC23B919-B863-48B9-9474-5E018003CA2C}" type="datetimeFigureOut">
              <a:rPr lang="zh-CN" altLang="en-US" smtClean="0"/>
              <a:t>2021/12/25</a:t>
            </a:fld>
            <a:endParaRPr lang="zh-CN" altLang="en-US"/>
          </a:p>
        </p:txBody>
      </p:sp>
      <p:sp>
        <p:nvSpPr>
          <p:cNvPr id="4" name="页脚占位符 3"/>
          <p:cNvSpPr>
            <a:spLocks noGrp="1"/>
          </p:cNvSpPr>
          <p:nvPr>
            <p:ph type="ftr" sz="quarter" idx="2"/>
          </p:nvPr>
        </p:nvSpPr>
        <p:spPr>
          <a:xfrm>
            <a:off x="0" y="8818563"/>
            <a:ext cx="3027363" cy="46513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956050" y="8818563"/>
            <a:ext cx="3027363" cy="465137"/>
          </a:xfrm>
          <a:prstGeom prst="rect">
            <a:avLst/>
          </a:prstGeom>
        </p:spPr>
        <p:txBody>
          <a:bodyPr vert="horz" lIns="91440" tIns="45720" rIns="91440" bIns="45720" rtlCol="0" anchor="b"/>
          <a:lstStyle>
            <a:lvl1pPr algn="r">
              <a:defRPr sz="1200"/>
            </a:lvl1pPr>
          </a:lstStyle>
          <a:p>
            <a:fld id="{6878E2B2-189F-4BBC-86F0-113CCCBE26B4}" type="slidenum">
              <a:rPr lang="zh-CN" altLang="en-US" smtClean="0"/>
              <a:t>‹#›</a:t>
            </a:fld>
            <a:endParaRPr lang="zh-CN" altLang="en-US"/>
          </a:p>
        </p:txBody>
      </p:sp>
    </p:spTree>
    <p:extLst>
      <p:ext uri="{BB962C8B-B14F-4D97-AF65-F5344CB8AC3E}">
        <p14:creationId xmlns:p14="http://schemas.microsoft.com/office/powerpoint/2010/main" val="21889836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7363" cy="463550"/>
          </a:xfrm>
          <a:prstGeom prst="rect">
            <a:avLst/>
          </a:prstGeom>
        </p:spPr>
        <p:txBody>
          <a:bodyPr vert="horz" lIns="91440" tIns="45720" rIns="91440" bIns="45720" rtlCol="0"/>
          <a:lstStyle>
            <a:lvl1pPr algn="l">
              <a:defRPr sz="1200"/>
            </a:lvl1pPr>
          </a:lstStyle>
          <a:p>
            <a:pPr>
              <a:defRPr/>
            </a:pPr>
            <a:endParaRPr lang="en-US"/>
          </a:p>
        </p:txBody>
      </p:sp>
      <p:sp>
        <p:nvSpPr>
          <p:cNvPr id="3" name="Date Placeholder 2"/>
          <p:cNvSpPr>
            <a:spLocks noGrp="1"/>
          </p:cNvSpPr>
          <p:nvPr>
            <p:ph type="dt" idx="1"/>
          </p:nvPr>
        </p:nvSpPr>
        <p:spPr>
          <a:xfrm>
            <a:off x="3956050" y="0"/>
            <a:ext cx="3027363" cy="463550"/>
          </a:xfrm>
          <a:prstGeom prst="rect">
            <a:avLst/>
          </a:prstGeom>
        </p:spPr>
        <p:txBody>
          <a:bodyPr vert="horz" lIns="91440" tIns="45720" rIns="91440" bIns="45720" rtlCol="0"/>
          <a:lstStyle>
            <a:lvl1pPr algn="r">
              <a:defRPr sz="1200"/>
            </a:lvl1pPr>
          </a:lstStyle>
          <a:p>
            <a:pPr>
              <a:defRPr/>
            </a:pPr>
            <a:fld id="{B575A30B-7760-4E1D-BE30-606F413C6C32}" type="datetimeFigureOut">
              <a:rPr lang="en-US"/>
              <a:pPr>
                <a:defRPr/>
              </a:pPr>
              <a:t>12/25/2021</a:t>
            </a:fld>
            <a:endParaRPr lang="en-US"/>
          </a:p>
        </p:txBody>
      </p:sp>
      <p:sp>
        <p:nvSpPr>
          <p:cNvPr id="4" name="Slide Image Placeholder 3"/>
          <p:cNvSpPr>
            <a:spLocks noGrp="1" noRot="1" noChangeAspect="1"/>
          </p:cNvSpPr>
          <p:nvPr>
            <p:ph type="sldImg" idx="2"/>
          </p:nvPr>
        </p:nvSpPr>
        <p:spPr>
          <a:xfrm>
            <a:off x="1171575" y="696913"/>
            <a:ext cx="4641850" cy="3481387"/>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98500" y="4410075"/>
            <a:ext cx="5588000" cy="4176713"/>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18563"/>
            <a:ext cx="3027363" cy="463550"/>
          </a:xfrm>
          <a:prstGeom prst="rect">
            <a:avLst/>
          </a:prstGeom>
        </p:spPr>
        <p:txBody>
          <a:bodyPr vert="horz" lIns="91440" tIns="45720" rIns="91440" bIns="45720" rtlCol="0" anchor="b"/>
          <a:lstStyle>
            <a:lvl1pPr algn="l">
              <a:defRPr sz="1200"/>
            </a:lvl1pPr>
          </a:lstStyle>
          <a:p>
            <a:pPr>
              <a:defRPr/>
            </a:pPr>
            <a:endParaRPr lang="en-US"/>
          </a:p>
        </p:txBody>
      </p:sp>
      <p:sp>
        <p:nvSpPr>
          <p:cNvPr id="7" name="Slide Number Placeholder 6"/>
          <p:cNvSpPr>
            <a:spLocks noGrp="1"/>
          </p:cNvSpPr>
          <p:nvPr>
            <p:ph type="sldNum" sz="quarter" idx="5"/>
          </p:nvPr>
        </p:nvSpPr>
        <p:spPr>
          <a:xfrm>
            <a:off x="3956050" y="8818563"/>
            <a:ext cx="3027363" cy="463550"/>
          </a:xfrm>
          <a:prstGeom prst="rect">
            <a:avLst/>
          </a:prstGeom>
        </p:spPr>
        <p:txBody>
          <a:bodyPr vert="horz" lIns="91440" tIns="45720" rIns="91440" bIns="45720" rtlCol="0" anchor="b"/>
          <a:lstStyle>
            <a:lvl1pPr algn="r">
              <a:defRPr sz="1200"/>
            </a:lvl1pPr>
          </a:lstStyle>
          <a:p>
            <a:pPr>
              <a:defRPr/>
            </a:pPr>
            <a:fld id="{EE6BA049-6715-45A9-9B0E-9D9B751F0F0D}" type="slidenum">
              <a:rPr lang="en-US"/>
              <a:pPr>
                <a:defRPr/>
              </a:pPr>
              <a:t>‹#›</a:t>
            </a:fld>
            <a:endParaRPr lang="en-US"/>
          </a:p>
        </p:txBody>
      </p:sp>
    </p:spTree>
    <p:extLst>
      <p:ext uri="{BB962C8B-B14F-4D97-AF65-F5344CB8AC3E}">
        <p14:creationId xmlns:p14="http://schemas.microsoft.com/office/powerpoint/2010/main" val="12740936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a:extLst>
              <a:ext uri="{FF2B5EF4-FFF2-40B4-BE49-F238E27FC236}">
                <a16:creationId xmlns:a16="http://schemas.microsoft.com/office/drawing/2014/main" id="{F47AF312-A484-49ED-92C3-D3FF433A6DA4}"/>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文本占位符 2">
            <a:extLst>
              <a:ext uri="{FF2B5EF4-FFF2-40B4-BE49-F238E27FC236}">
                <a16:creationId xmlns:a16="http://schemas.microsoft.com/office/drawing/2014/main" id="{A1E6B9C6-FF93-4A32-8E39-5CAA31F60253}"/>
              </a:ext>
            </a:extLst>
          </p:cNvPr>
          <p:cNvSpPr>
            <a:spLocks noGrp="1" noChangeArrowheads="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B752C02-42DD-401B-9C5B-DD854AC62DD6}"/>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5AE5FC7-81F6-425C-AD0E-89C4DED59C4C}"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31778" name="Rectangle 2">
            <a:extLst>
              <a:ext uri="{FF2B5EF4-FFF2-40B4-BE49-F238E27FC236}">
                <a16:creationId xmlns:a16="http://schemas.microsoft.com/office/drawing/2014/main" id="{66702489-F223-4C71-A426-FA92A45D59DE}"/>
              </a:ext>
            </a:extLst>
          </p:cNvPr>
          <p:cNvSpPr>
            <a:spLocks noGrp="1" noRot="1" noChangeAspect="1" noChangeArrowheads="1" noTextEdit="1"/>
          </p:cNvSpPr>
          <p:nvPr>
            <p:ph type="sldImg"/>
          </p:nvPr>
        </p:nvSpPr>
        <p:spPr>
          <a:ln/>
        </p:spPr>
      </p:sp>
      <p:sp>
        <p:nvSpPr>
          <p:cNvPr id="331779" name="Rectangle 3">
            <a:extLst>
              <a:ext uri="{FF2B5EF4-FFF2-40B4-BE49-F238E27FC236}">
                <a16:creationId xmlns:a16="http://schemas.microsoft.com/office/drawing/2014/main" id="{15DD46F3-0E0F-4AFF-90A9-7CEC552E804C}"/>
              </a:ext>
            </a:extLst>
          </p:cNvPr>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38032431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a:extLst>
              <a:ext uri="{FF2B5EF4-FFF2-40B4-BE49-F238E27FC236}">
                <a16:creationId xmlns:a16="http://schemas.microsoft.com/office/drawing/2014/main" id="{A833FE41-F9FA-418E-9992-625C862F00B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a:extLst>
              <a:ext uri="{FF2B5EF4-FFF2-40B4-BE49-F238E27FC236}">
                <a16:creationId xmlns:a16="http://schemas.microsoft.com/office/drawing/2014/main" id="{F3950D75-53F6-48C5-B7FD-900FA3ED5DF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1492" name="灯片编号占位符 3">
            <a:extLst>
              <a:ext uri="{FF2B5EF4-FFF2-40B4-BE49-F238E27FC236}">
                <a16:creationId xmlns:a16="http://schemas.microsoft.com/office/drawing/2014/main" id="{9250447F-68C5-45B3-BE01-F8B50B872AB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AF6FD1A8-6A96-4AEA-917E-82446CD09945}" type="slidenum">
              <a:rPr lang="zh-CN" altLang="en-US" smtClean="0">
                <a:solidFill>
                  <a:srgbClr val="000000"/>
                </a:solidFill>
                <a:latin typeface="Calibri" panose="020F0502020204030204" pitchFamily="34" charset="0"/>
                <a:ea typeface="宋体" panose="02010600030101010101" pitchFamily="2" charset="-122"/>
              </a:rPr>
              <a:pPr fontAlgn="base">
                <a:spcBef>
                  <a:spcPct val="0"/>
                </a:spcBef>
                <a:spcAft>
                  <a:spcPct val="0"/>
                </a:spcAft>
              </a:pPr>
              <a:t>19</a:t>
            </a:fld>
            <a:endParaRPr lang="zh-CN" altLang="en-US">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幻灯片图像占位符 1">
            <a:extLst>
              <a:ext uri="{FF2B5EF4-FFF2-40B4-BE49-F238E27FC236}">
                <a16:creationId xmlns:a16="http://schemas.microsoft.com/office/drawing/2014/main" id="{0C77574C-C35D-43B4-B975-05152DBF805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2755" name="文本占位符 2">
            <a:extLst>
              <a:ext uri="{FF2B5EF4-FFF2-40B4-BE49-F238E27FC236}">
                <a16:creationId xmlns:a16="http://schemas.microsoft.com/office/drawing/2014/main" id="{190C09C6-98BA-43CB-8FFE-0CC5FFDC9926}"/>
              </a:ext>
            </a:extLst>
          </p:cNvPr>
          <p:cNvSpPr>
            <a:spLocks noGrp="1" noChangeArrowheads="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zh-CN" dirty="0" err="1"/>
              <a:t>Hololens</a:t>
            </a:r>
            <a:r>
              <a:rPr lang="zh-CN" altLang="en-US" dirty="0"/>
              <a:t>电梯、</a:t>
            </a:r>
          </a:p>
          <a:p>
            <a:pPr eaLnBrk="1" hangingPunct="1"/>
            <a:r>
              <a:rPr lang="zh-CN" altLang="en-US" dirty="0"/>
              <a:t>百度</a:t>
            </a:r>
            <a:r>
              <a:rPr lang="en-US" altLang="zh-CN" dirty="0"/>
              <a:t>APP</a:t>
            </a:r>
            <a:r>
              <a:rPr lang="zh-CN" altLang="en-US" dirty="0"/>
              <a:t>、</a:t>
            </a:r>
          </a:p>
          <a:p>
            <a:pPr eaLnBrk="1" hangingPunct="1"/>
            <a:r>
              <a:rPr lang="zh-CN" altLang="en-US" dirty="0"/>
              <a:t>地面互动、互动舞台</a:t>
            </a:r>
          </a:p>
        </p:txBody>
      </p:sp>
    </p:spTree>
    <p:extLst>
      <p:ext uri="{BB962C8B-B14F-4D97-AF65-F5344CB8AC3E}">
        <p14:creationId xmlns:p14="http://schemas.microsoft.com/office/powerpoint/2010/main" val="4043843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幻灯片图像占位符 1">
            <a:extLst>
              <a:ext uri="{FF2B5EF4-FFF2-40B4-BE49-F238E27FC236}">
                <a16:creationId xmlns:a16="http://schemas.microsoft.com/office/drawing/2014/main" id="{F2080A3A-C8DD-4DC0-9879-A42014338F1D}"/>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6851" name="文本占位符 2">
            <a:extLst>
              <a:ext uri="{FF2B5EF4-FFF2-40B4-BE49-F238E27FC236}">
                <a16:creationId xmlns:a16="http://schemas.microsoft.com/office/drawing/2014/main" id="{3A3B7511-8207-4ABA-BD24-810D896F3EA3}"/>
              </a:ext>
            </a:extLst>
          </p:cNvPr>
          <p:cNvSpPr>
            <a:spLocks noGrp="1" noChangeArrowheads="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extLst>
      <p:ext uri="{BB962C8B-B14F-4D97-AF65-F5344CB8AC3E}">
        <p14:creationId xmlns:p14="http://schemas.microsoft.com/office/powerpoint/2010/main" val="19257731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a:extLst>
              <a:ext uri="{FF2B5EF4-FFF2-40B4-BE49-F238E27FC236}">
                <a16:creationId xmlns:a16="http://schemas.microsoft.com/office/drawing/2014/main" id="{1A448372-4ED0-42B3-9E1E-113A264C19C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a:extLst>
              <a:ext uri="{FF2B5EF4-FFF2-40B4-BE49-F238E27FC236}">
                <a16:creationId xmlns:a16="http://schemas.microsoft.com/office/drawing/2014/main" id="{F1287B1F-1ADE-4CF1-AE0E-09B9A162D65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5588" name="灯片编号占位符 3">
            <a:extLst>
              <a:ext uri="{FF2B5EF4-FFF2-40B4-BE49-F238E27FC236}">
                <a16:creationId xmlns:a16="http://schemas.microsoft.com/office/drawing/2014/main" id="{9359F99E-EBB7-4EB3-8705-811DAC5E2814}"/>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5BDE1C0E-4C5C-42C4-87EF-1141F6381D50}" type="slidenum">
              <a:rPr lang="zh-CN" altLang="en-US" smtClean="0">
                <a:solidFill>
                  <a:srgbClr val="000000"/>
                </a:solidFill>
                <a:latin typeface="Calibri" panose="020F0502020204030204" pitchFamily="34" charset="0"/>
                <a:ea typeface="宋体" panose="02010600030101010101" pitchFamily="2" charset="-122"/>
              </a:rPr>
              <a:pPr fontAlgn="base">
                <a:spcBef>
                  <a:spcPct val="0"/>
                </a:spcBef>
                <a:spcAft>
                  <a:spcPct val="0"/>
                </a:spcAft>
              </a:pPr>
              <a:t>25</a:t>
            </a:fld>
            <a:endParaRPr lang="zh-CN" altLang="en-US">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a:extLst>
              <a:ext uri="{FF2B5EF4-FFF2-40B4-BE49-F238E27FC236}">
                <a16:creationId xmlns:a16="http://schemas.microsoft.com/office/drawing/2014/main" id="{750E0591-14C4-41DE-9D07-F2C51E8CD58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备注占位符 2">
            <a:extLst>
              <a:ext uri="{FF2B5EF4-FFF2-40B4-BE49-F238E27FC236}">
                <a16:creationId xmlns:a16="http://schemas.microsoft.com/office/drawing/2014/main" id="{3EB65A14-70B6-404D-9F2A-3B6CBF97B8EE}"/>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
        <p:nvSpPr>
          <p:cNvPr id="197636" name="灯片编号占位符 3">
            <a:extLst>
              <a:ext uri="{FF2B5EF4-FFF2-40B4-BE49-F238E27FC236}">
                <a16:creationId xmlns:a16="http://schemas.microsoft.com/office/drawing/2014/main" id="{55EE16F4-6085-4B14-9D1A-830F5C4018D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fontAlgn="base">
              <a:spcBef>
                <a:spcPct val="0"/>
              </a:spcBef>
              <a:spcAft>
                <a:spcPct val="0"/>
              </a:spcAft>
            </a:pPr>
            <a:fld id="{D70A3E1C-F0BB-4020-A74B-CFFE230193FD}" type="slidenum">
              <a:rPr lang="zh-CN" altLang="en-US" smtClean="0">
                <a:solidFill>
                  <a:srgbClr val="000000"/>
                </a:solidFill>
                <a:latin typeface="Calibri" panose="020F0502020204030204" pitchFamily="34" charset="0"/>
                <a:ea typeface="宋体" panose="02010600030101010101" pitchFamily="2" charset="-122"/>
              </a:rPr>
              <a:pPr fontAlgn="base">
                <a:spcBef>
                  <a:spcPct val="0"/>
                </a:spcBef>
                <a:spcAft>
                  <a:spcPct val="0"/>
                </a:spcAft>
              </a:pPr>
              <a:t>26</a:t>
            </a:fld>
            <a:endParaRPr lang="zh-CN" altLang="en-US">
              <a:solidFill>
                <a:srgbClr val="000000"/>
              </a:solidFill>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a:extLst>
              <a:ext uri="{FF2B5EF4-FFF2-40B4-BE49-F238E27FC236}">
                <a16:creationId xmlns:a16="http://schemas.microsoft.com/office/drawing/2014/main" id="{5B588F5C-FF46-45FF-9E5F-B64D9262E29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文本占位符 2">
            <a:extLst>
              <a:ext uri="{FF2B5EF4-FFF2-40B4-BE49-F238E27FC236}">
                <a16:creationId xmlns:a16="http://schemas.microsoft.com/office/drawing/2014/main" id="{87661170-FCE9-4BB2-8582-70D453B799BB}"/>
              </a:ext>
            </a:extLst>
          </p:cNvPr>
          <p:cNvSpPr>
            <a:spLocks noGrp="1" noChangeArrowheads="1"/>
          </p:cNvSpPr>
          <p:nvPr>
            <p:ph type="body"/>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EE6BA049-6715-45A9-9B0E-9D9B751F0F0D}" type="slidenum">
              <a:rPr lang="en-US" smtClean="0"/>
              <a:pPr>
                <a:defRPr/>
              </a:pPr>
              <a:t>28</a:t>
            </a:fld>
            <a:endParaRPr lang="en-US"/>
          </a:p>
        </p:txBody>
      </p:sp>
    </p:spTree>
    <p:extLst>
      <p:ext uri="{BB962C8B-B14F-4D97-AF65-F5344CB8AC3E}">
        <p14:creationId xmlns:p14="http://schemas.microsoft.com/office/powerpoint/2010/main" val="2044296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94A64EC-8E75-48A2-B72A-159828AC566E}"/>
              </a:ext>
            </a:extLst>
          </p:cNvPr>
          <p:cNvSpPr>
            <a:spLocks noGrp="1" noChangeArrowheads="1"/>
          </p:cNvSpPr>
          <p:nvPr>
            <p:ph type="sldNum" sz="quarter" idx="5"/>
          </p:nvPr>
        </p:nvSpPr>
        <p:spPr>
          <a:ln/>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CCC4DE7F-58ED-4313-B84F-EB5FA4F2B89D}" type="slidenum">
              <a:rPr kumimoji="0" lang="zh-CN"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altLang="zh-CN" sz="12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endParaRPr>
          </a:p>
        </p:txBody>
      </p:sp>
      <p:sp>
        <p:nvSpPr>
          <p:cNvPr id="330754" name="Rectangle 2">
            <a:extLst>
              <a:ext uri="{FF2B5EF4-FFF2-40B4-BE49-F238E27FC236}">
                <a16:creationId xmlns:a16="http://schemas.microsoft.com/office/drawing/2014/main" id="{FAD0CAE1-E67D-46EE-ACE2-BE8D65E6EF5F}"/>
              </a:ext>
            </a:extLst>
          </p:cNvPr>
          <p:cNvSpPr>
            <a:spLocks noGrp="1" noRot="1" noChangeAspect="1" noChangeArrowheads="1" noTextEdit="1"/>
          </p:cNvSpPr>
          <p:nvPr>
            <p:ph type="sldImg"/>
          </p:nvPr>
        </p:nvSpPr>
        <p:spPr>
          <a:ln/>
        </p:spPr>
      </p:sp>
      <p:sp>
        <p:nvSpPr>
          <p:cNvPr id="330755" name="Rectangle 3">
            <a:extLst>
              <a:ext uri="{FF2B5EF4-FFF2-40B4-BE49-F238E27FC236}">
                <a16:creationId xmlns:a16="http://schemas.microsoft.com/office/drawing/2014/main" id="{0ABECB14-A7E7-480E-ADF8-D5B34F20E671}"/>
              </a:ext>
            </a:extLst>
          </p:cNvPr>
          <p:cNvSpPr>
            <a:spLocks noGrp="1" noChangeArrowheads="1"/>
          </p:cNvSpPr>
          <p:nvPr>
            <p:ph type="body" idx="1"/>
          </p:nvPr>
        </p:nvSpPr>
        <p:spPr/>
        <p:txBody>
          <a:bodyPr/>
          <a:lstStyle/>
          <a:p>
            <a:endParaRPr lang="zh-CN" altLang="en-US"/>
          </a:p>
        </p:txBody>
      </p:sp>
    </p:spTree>
    <p:extLst>
      <p:ext uri="{BB962C8B-B14F-4D97-AF65-F5344CB8AC3E}">
        <p14:creationId xmlns:p14="http://schemas.microsoft.com/office/powerpoint/2010/main" val="2759178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2"/>
            <a:ext cx="7848600" cy="1927225"/>
          </a:xfrm>
        </p:spPr>
        <p:txBody>
          <a:bodyPr anchor="b">
            <a:noAutofit/>
          </a:bodyPr>
          <a:lstStyle>
            <a:lvl1pPr>
              <a:defRPr sz="5600" b="0" cap="all" baseline="0">
                <a:solidFill>
                  <a:srgbClr val="459DE1"/>
                </a:solidFill>
              </a:defRPr>
            </a:lvl1pPr>
          </a:lstStyle>
          <a:p>
            <a:r>
              <a:rPr lang="en-US" altLang="ja-JP" dirty="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ja-JP"/>
              <a:t>Click to edit Master subtitle style</a:t>
            </a:r>
            <a:endParaRPr lang="en-US" dirty="0"/>
          </a:p>
        </p:txBody>
      </p:sp>
      <p:sp>
        <p:nvSpPr>
          <p:cNvPr id="4" name="Date Placeholder 3"/>
          <p:cNvSpPr>
            <a:spLocks noGrp="1"/>
          </p:cNvSpPr>
          <p:nvPr>
            <p:ph type="dt" sz="half" idx="10"/>
          </p:nvPr>
        </p:nvSpPr>
        <p:spPr/>
        <p:txBody>
          <a:bodyPr/>
          <a:lstStyle/>
          <a:p>
            <a:pPr>
              <a:defRPr/>
            </a:pPr>
            <a:fld id="{28D90340-7277-48FE-A12B-AB3F0D44C856}" type="datetimeFigureOut">
              <a:rPr lang="en-US" altLang="zh-CN" smtClean="0"/>
              <a:pPr>
                <a:defRPr/>
              </a:pPr>
              <a:t>12/25/2021</a:t>
            </a:fld>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66D75925-297B-412C-8D1F-3B7117E77B05}" type="slidenum">
              <a:rPr lang="en-US" altLang="zh-CN" smtClean="0"/>
              <a:pPr>
                <a:defRPr/>
              </a:pPr>
              <a:t>‹#›</a:t>
            </a:fld>
            <a:endParaRPr lang="en-US" altLang="zh-CN"/>
          </a:p>
        </p:txBody>
      </p:sp>
      <p:cxnSp>
        <p:nvCxnSpPr>
          <p:cNvPr id="8" name="Straight Connector 7"/>
          <p:cNvCxnSpPr/>
          <p:nvPr/>
        </p:nvCxnSpPr>
        <p:spPr>
          <a:xfrm>
            <a:off x="685800" y="3398520"/>
            <a:ext cx="7848600" cy="1588"/>
          </a:xfrm>
          <a:prstGeom prst="line">
            <a:avLst/>
          </a:prstGeom>
          <a:ln w="19050">
            <a:solidFill>
              <a:srgbClr val="459DE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59DE1"/>
                </a:solidFill>
              </a:defRPr>
            </a:lvl1pPr>
          </a:lstStyle>
          <a:p>
            <a:r>
              <a:rPr lang="en-US" altLang="ja-JP" dirty="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pPr>
              <a:defRPr/>
            </a:pPr>
            <a:fld id="{454342AA-5688-43C0-9ADD-E2FFDD4EAF5C}" type="datetimeFigureOut">
              <a:rPr lang="en-US" altLang="zh-CN" smtClean="0"/>
              <a:pPr>
                <a:defRPr/>
              </a:pPr>
              <a:t>12/25/2021</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34DE2E94-3794-469C-80AA-3FE9693D15EE}" type="slidenum">
              <a:rPr lang="en-US" altLang="zh-CN" smtClean="0"/>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lvl1pPr>
              <a:defRPr baseline="0">
                <a:solidFill>
                  <a:srgbClr val="459DE1"/>
                </a:solidFill>
              </a:defRPr>
            </a:lvl1pPr>
          </a:lstStyle>
          <a:p>
            <a:r>
              <a:rPr lang="en-US" altLang="ja-JP" dirty="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Date Placeholder 3"/>
          <p:cNvSpPr>
            <a:spLocks noGrp="1"/>
          </p:cNvSpPr>
          <p:nvPr>
            <p:ph type="dt" sz="half" idx="10"/>
          </p:nvPr>
        </p:nvSpPr>
        <p:spPr/>
        <p:txBody>
          <a:bodyPr/>
          <a:lstStyle/>
          <a:p>
            <a:pPr>
              <a:defRPr/>
            </a:pPr>
            <a:fld id="{FB6FA98C-92AC-4186-840F-2A624C1E9CDD}" type="datetimeFigureOut">
              <a:rPr lang="en-US" altLang="zh-CN" smtClean="0"/>
              <a:pPr>
                <a:defRPr/>
              </a:pPr>
              <a:t>12/25/2021</a:t>
            </a:fld>
            <a:endParaRPr lang="en-US" altLang="zh-CN"/>
          </a:p>
        </p:txBody>
      </p:sp>
      <p:sp>
        <p:nvSpPr>
          <p:cNvPr id="5" name="Footer Placeholder 4"/>
          <p:cNvSpPr>
            <a:spLocks noGrp="1"/>
          </p:cNvSpPr>
          <p:nvPr>
            <p:ph type="ftr" sz="quarter" idx="11"/>
          </p:nvPr>
        </p:nvSpPr>
        <p:spPr/>
        <p:txBody>
          <a:bodyPr/>
          <a:lstStyle/>
          <a:p>
            <a:pPr>
              <a:defRPr/>
            </a:pPr>
            <a:endParaRPr lang="en-US" altLang="zh-CN"/>
          </a:p>
        </p:txBody>
      </p:sp>
      <p:sp>
        <p:nvSpPr>
          <p:cNvPr id="6" name="Slide Number Placeholder 5"/>
          <p:cNvSpPr>
            <a:spLocks noGrp="1"/>
          </p:cNvSpPr>
          <p:nvPr>
            <p:ph type="sldNum" sz="quarter" idx="12"/>
          </p:nvPr>
        </p:nvSpPr>
        <p:spPr/>
        <p:txBody>
          <a:bodyPr/>
          <a:lstStyle/>
          <a:p>
            <a:pPr>
              <a:defRPr/>
            </a:pPr>
            <a:fld id="{FEE43F08-B5A6-4AFD-AF48-E4AF46856C7B}" type="slidenum">
              <a:rPr lang="en-US" altLang="zh-CN" smtClean="0"/>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59DE1"/>
                </a:solidFill>
              </a:defRPr>
            </a:lvl1pPr>
          </a:lstStyle>
          <a:p>
            <a:r>
              <a:rPr lang="en-US" altLang="ja-JP" dirty="0"/>
              <a:t>Click to edit Master title style</a:t>
            </a:r>
            <a:endParaRPr lang="en-US" dirty="0"/>
          </a:p>
        </p:txBody>
      </p:sp>
      <p:sp>
        <p:nvSpPr>
          <p:cNvPr id="3" name="Content Placeholder 2"/>
          <p:cNvSpPr>
            <a:spLocks noGrp="1"/>
          </p:cNvSpPr>
          <p:nvPr>
            <p:ph idx="1"/>
          </p:nvPr>
        </p:nvSpPr>
        <p:spPr/>
        <p:txBody>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a:p>
        </p:txBody>
      </p:sp>
      <p:sp>
        <p:nvSpPr>
          <p:cNvPr id="4" name="Date Placeholder 3"/>
          <p:cNvSpPr>
            <a:spLocks noGrp="1"/>
          </p:cNvSpPr>
          <p:nvPr>
            <p:ph type="dt" sz="half" idx="10"/>
          </p:nvPr>
        </p:nvSpPr>
        <p:spPr/>
        <p:txBody>
          <a:bodyPr/>
          <a:lstStyle/>
          <a:p>
            <a:pPr>
              <a:defRPr/>
            </a:pPr>
            <a:fld id="{97A25ED1-C86C-4238-B361-AC7341AD2267}" type="datetimeFigureOut">
              <a:rPr lang="en-US" altLang="zh-CN" smtClean="0"/>
              <a:pPr>
                <a:defRPr/>
              </a:pPr>
              <a:t>12/25/2021</a:t>
            </a:fld>
            <a:endParaRPr lang="en-US" altLang="zh-CN" dirty="0"/>
          </a:p>
        </p:txBody>
      </p:sp>
      <p:sp>
        <p:nvSpPr>
          <p:cNvPr id="5" name="Footer Placeholder 4"/>
          <p:cNvSpPr>
            <a:spLocks noGrp="1"/>
          </p:cNvSpPr>
          <p:nvPr>
            <p:ph type="ftr" sz="quarter" idx="11"/>
          </p:nvPr>
        </p:nvSpPr>
        <p:spPr/>
        <p:txBody>
          <a:bodyPr/>
          <a:lstStyle/>
          <a:p>
            <a:pPr>
              <a:defRPr/>
            </a:pPr>
            <a:endParaRPr lang="en-US" altLang="zh-CN" dirty="0"/>
          </a:p>
        </p:txBody>
      </p:sp>
      <p:sp>
        <p:nvSpPr>
          <p:cNvPr id="6" name="Slide Number Placeholder 5"/>
          <p:cNvSpPr>
            <a:spLocks noGrp="1"/>
          </p:cNvSpPr>
          <p:nvPr>
            <p:ph type="sldNum" sz="quarter" idx="12"/>
          </p:nvPr>
        </p:nvSpPr>
        <p:spPr/>
        <p:txBody>
          <a:bodyPr/>
          <a:lstStyle/>
          <a:p>
            <a:pPr>
              <a:defRPr/>
            </a:pPr>
            <a:fld id="{6216ABC9-B23A-445B-8725-C43B80BD5E8C}" type="slidenum">
              <a:rPr lang="en-US" altLang="zh-CN" smtClean="0"/>
              <a:pPr>
                <a:defRPr/>
              </a:pPr>
              <a:t>‹#›</a:t>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rgbClr val="0871A6"/>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1464348"/>
            <a:ext cx="7772400" cy="2200275"/>
          </a:xfrm>
        </p:spPr>
        <p:txBody>
          <a:bodyPr anchor="b">
            <a:normAutofit/>
          </a:bodyPr>
          <a:lstStyle>
            <a:lvl1pPr algn="l">
              <a:defRPr sz="4800" b="0" cap="none" baseline="0">
                <a:solidFill>
                  <a:schemeClr val="tx2"/>
                </a:solidFill>
              </a:defRPr>
            </a:lvl1pPr>
          </a:lstStyle>
          <a:p>
            <a:r>
              <a:rPr lang="en-US" altLang="ja-JP" dirty="0"/>
              <a:t>Click to edit Master title style</a:t>
            </a:r>
            <a:endParaRPr lang="en-US" dirty="0"/>
          </a:p>
        </p:txBody>
      </p:sp>
      <p:sp>
        <p:nvSpPr>
          <p:cNvPr id="3" name="Text Placeholder 2"/>
          <p:cNvSpPr>
            <a:spLocks noGrp="1"/>
          </p:cNvSpPr>
          <p:nvPr>
            <p:ph type="body" idx="1"/>
          </p:nvPr>
        </p:nvSpPr>
        <p:spPr>
          <a:xfrm>
            <a:off x="722313" y="3729013"/>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ja-JP" dirty="0"/>
              <a:t>Click to edit Master text styles</a:t>
            </a:r>
          </a:p>
        </p:txBody>
      </p:sp>
      <p:cxnSp>
        <p:nvCxnSpPr>
          <p:cNvPr id="7" name="Straight Connector 6"/>
          <p:cNvCxnSpPr/>
          <p:nvPr/>
        </p:nvCxnSpPr>
        <p:spPr>
          <a:xfrm>
            <a:off x="731520" y="3701579"/>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871A6"/>
                </a:solidFill>
              </a:defRPr>
            </a:lvl1pPr>
          </a:lstStyle>
          <a:p>
            <a:r>
              <a:rPr lang="en-US" altLang="ja-JP" dirty="0"/>
              <a:t>Click to edit Master title style</a:t>
            </a:r>
            <a:endParaRPr lang="en-US" dirty="0"/>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5" name="Date Placeholder 4"/>
          <p:cNvSpPr>
            <a:spLocks noGrp="1"/>
          </p:cNvSpPr>
          <p:nvPr>
            <p:ph type="dt" sz="half" idx="10"/>
          </p:nvPr>
        </p:nvSpPr>
        <p:spPr/>
        <p:txBody>
          <a:bodyPr/>
          <a:lstStyle/>
          <a:p>
            <a:pPr>
              <a:defRPr/>
            </a:pPr>
            <a:fld id="{734154DF-3A3A-4C94-BC54-CC0A5389C6FC}" type="datetimeFigureOut">
              <a:rPr lang="en-US" altLang="zh-CN" smtClean="0"/>
              <a:pPr>
                <a:defRPr/>
              </a:pPr>
              <a:t>12/25/2021</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2C7F6062-9B3C-4571-AF27-FDA4E5DFA4AA}" type="slidenum">
              <a:rPr lang="en-US" altLang="zh-CN" smtClean="0"/>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59DE1"/>
                </a:solidFill>
              </a:defRPr>
            </a:lvl1pPr>
          </a:lstStyle>
          <a:p>
            <a:r>
              <a:rPr lang="en-US" altLang="ja-JP" dirty="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baseline="0">
                <a:solidFill>
                  <a:srgbClr val="459DE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baseline="0" dirty="0" smtClean="0">
                <a:solidFill>
                  <a:srgbClr val="459DE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ja-JP" dirty="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7" name="Date Placeholder 6"/>
          <p:cNvSpPr>
            <a:spLocks noGrp="1"/>
          </p:cNvSpPr>
          <p:nvPr>
            <p:ph type="dt" sz="half" idx="10"/>
          </p:nvPr>
        </p:nvSpPr>
        <p:spPr/>
        <p:txBody>
          <a:bodyPr/>
          <a:lstStyle/>
          <a:p>
            <a:pPr>
              <a:defRPr/>
            </a:pPr>
            <a:fld id="{C592A5D7-5C5F-4C9D-BF16-7257E1D390FC}" type="datetimeFigureOut">
              <a:rPr lang="en-US" altLang="zh-CN" smtClean="0"/>
              <a:pPr>
                <a:defRPr/>
              </a:pPr>
              <a:t>12/25/2021</a:t>
            </a:fld>
            <a:endParaRPr lang="en-US" altLang="zh-CN"/>
          </a:p>
        </p:txBody>
      </p:sp>
      <p:sp>
        <p:nvSpPr>
          <p:cNvPr id="8" name="Footer Placeholder 7"/>
          <p:cNvSpPr>
            <a:spLocks noGrp="1"/>
          </p:cNvSpPr>
          <p:nvPr>
            <p:ph type="ftr" sz="quarter" idx="11"/>
          </p:nvPr>
        </p:nvSpPr>
        <p:spPr/>
        <p:txBody>
          <a:bodyPr/>
          <a:lstStyle/>
          <a:p>
            <a:pPr>
              <a:defRPr/>
            </a:pPr>
            <a:endParaRPr lang="en-US" altLang="zh-CN"/>
          </a:p>
        </p:txBody>
      </p:sp>
      <p:sp>
        <p:nvSpPr>
          <p:cNvPr id="9" name="Slide Number Placeholder 8"/>
          <p:cNvSpPr>
            <a:spLocks noGrp="1"/>
          </p:cNvSpPr>
          <p:nvPr>
            <p:ph type="sldNum" sz="quarter" idx="12"/>
          </p:nvPr>
        </p:nvSpPr>
        <p:spPr/>
        <p:txBody>
          <a:bodyPr/>
          <a:lstStyle/>
          <a:p>
            <a:pPr>
              <a:defRPr/>
            </a:pPr>
            <a:fld id="{86C38B56-E29D-4122-85BD-3BAF9957C26B}" type="slidenum">
              <a:rPr lang="en-US" altLang="zh-CN" smtClean="0"/>
              <a:pPr>
                <a:defRPr/>
              </a:pPr>
              <a:t>‹#›</a:t>
            </a:fld>
            <a:endParaRPr lang="en-US" altLang="zh-CN"/>
          </a:p>
        </p:txBody>
      </p:sp>
      <p:cxnSp>
        <p:nvCxnSpPr>
          <p:cNvPr id="11" name="Straight Connector 10"/>
          <p:cNvCxnSpPr/>
          <p:nvPr/>
        </p:nvCxnSpPr>
        <p:spPr>
          <a:xfrm rot="5400000">
            <a:off x="2217817" y="4045824"/>
            <a:ext cx="4709160" cy="794"/>
          </a:xfrm>
          <a:prstGeom prst="line">
            <a:avLst/>
          </a:prstGeom>
          <a:ln w="19050">
            <a:solidFill>
              <a:srgbClr val="459DE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459DE1"/>
                </a:solidFill>
              </a:defRPr>
            </a:lvl1pPr>
          </a:lstStyle>
          <a:p>
            <a:r>
              <a:rPr lang="en-US" altLang="ja-JP" dirty="0"/>
              <a:t>Click to edit Master title style</a:t>
            </a:r>
            <a:endParaRPr lang="en-US" dirty="0"/>
          </a:p>
        </p:txBody>
      </p:sp>
      <p:sp>
        <p:nvSpPr>
          <p:cNvPr id="3" name="Date Placeholder 2"/>
          <p:cNvSpPr>
            <a:spLocks noGrp="1"/>
          </p:cNvSpPr>
          <p:nvPr>
            <p:ph type="dt" sz="half" idx="10"/>
          </p:nvPr>
        </p:nvSpPr>
        <p:spPr/>
        <p:txBody>
          <a:bodyPr/>
          <a:lstStyle/>
          <a:p>
            <a:pPr>
              <a:defRPr/>
            </a:pPr>
            <a:fld id="{D8A7B0C3-0914-48D6-9489-6525FAFD17CC}" type="datetimeFigureOut">
              <a:rPr lang="en-US" altLang="zh-CN" smtClean="0"/>
              <a:pPr>
                <a:defRPr/>
              </a:pPr>
              <a:t>12/25/2021</a:t>
            </a:fld>
            <a:endParaRPr lang="en-US" altLang="zh-CN"/>
          </a:p>
        </p:txBody>
      </p:sp>
      <p:sp>
        <p:nvSpPr>
          <p:cNvPr id="4" name="Footer Placeholder 3"/>
          <p:cNvSpPr>
            <a:spLocks noGrp="1"/>
          </p:cNvSpPr>
          <p:nvPr>
            <p:ph type="ftr" sz="quarter" idx="11"/>
          </p:nvPr>
        </p:nvSpPr>
        <p:spPr/>
        <p:txBody>
          <a:bodyPr/>
          <a:lstStyle/>
          <a:p>
            <a:pPr>
              <a:defRPr/>
            </a:pPr>
            <a:endParaRPr lang="en-US" altLang="zh-CN"/>
          </a:p>
        </p:txBody>
      </p:sp>
      <p:sp>
        <p:nvSpPr>
          <p:cNvPr id="5" name="Slide Number Placeholder 4"/>
          <p:cNvSpPr>
            <a:spLocks noGrp="1"/>
          </p:cNvSpPr>
          <p:nvPr>
            <p:ph type="sldNum" sz="quarter" idx="12"/>
          </p:nvPr>
        </p:nvSpPr>
        <p:spPr/>
        <p:txBody>
          <a:bodyPr/>
          <a:lstStyle/>
          <a:p>
            <a:pPr>
              <a:defRPr/>
            </a:pPr>
            <a:fld id="{9C64F5D8-3F4C-4FD8-AE0D-99D86D71A0DB}" type="slidenum">
              <a:rPr lang="en-US" altLang="zh-CN" smtClean="0"/>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ECE467C1-7E53-446F-A0F8-F45A22DE0FC0}" type="datetimeFigureOut">
              <a:rPr lang="en-US" altLang="zh-CN" smtClean="0"/>
              <a:pPr>
                <a:defRPr/>
              </a:pPr>
              <a:t>12/25/2021</a:t>
            </a:fld>
            <a:endParaRPr lang="en-US" altLang="zh-CN"/>
          </a:p>
        </p:txBody>
      </p:sp>
      <p:sp>
        <p:nvSpPr>
          <p:cNvPr id="3" name="Footer Placeholder 2"/>
          <p:cNvSpPr>
            <a:spLocks noGrp="1"/>
          </p:cNvSpPr>
          <p:nvPr>
            <p:ph type="ftr" sz="quarter" idx="11"/>
          </p:nvPr>
        </p:nvSpPr>
        <p:spPr/>
        <p:txBody>
          <a:bodyPr/>
          <a:lstStyle/>
          <a:p>
            <a:pPr>
              <a:defRPr/>
            </a:pPr>
            <a:endParaRPr lang="en-US" altLang="zh-CN"/>
          </a:p>
        </p:txBody>
      </p:sp>
      <p:sp>
        <p:nvSpPr>
          <p:cNvPr id="4" name="Slide Number Placeholder 3"/>
          <p:cNvSpPr>
            <a:spLocks noGrp="1"/>
          </p:cNvSpPr>
          <p:nvPr>
            <p:ph type="sldNum" sz="quarter" idx="12"/>
          </p:nvPr>
        </p:nvSpPr>
        <p:spPr/>
        <p:txBody>
          <a:bodyPr/>
          <a:lstStyle/>
          <a:p>
            <a:pPr>
              <a:defRPr/>
            </a:pPr>
            <a:fld id="{9FC3B5D7-2E23-4C15-A8DD-C784B52A3355}" type="slidenum">
              <a:rPr lang="en-US" altLang="zh-CN" smtClean="0"/>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baseline="0">
                <a:solidFill>
                  <a:srgbClr val="459DE1"/>
                </a:solidFill>
              </a:defRPr>
            </a:lvl1pPr>
          </a:lstStyle>
          <a:p>
            <a:r>
              <a:rPr lang="en-US" altLang="ja-JP" dirty="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4" name="Text Placeholder 3"/>
          <p:cNvSpPr>
            <a:spLocks noGrp="1"/>
          </p:cNvSpPr>
          <p:nvPr>
            <p:ph type="body" sz="half" idx="2"/>
          </p:nvPr>
        </p:nvSpPr>
        <p:spPr>
          <a:xfrm>
            <a:off x="457201" y="2130554"/>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pPr>
              <a:defRPr/>
            </a:pPr>
            <a:fld id="{3D449760-858F-4713-BBB9-890634ECA4D6}" type="datetimeFigureOut">
              <a:rPr lang="en-US" altLang="zh-CN" smtClean="0"/>
              <a:pPr>
                <a:defRPr/>
              </a:pPr>
              <a:t>12/25/2021</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9A6B45EA-3D12-4C99-85C0-A77FFE067812}" type="slidenum">
              <a:rPr lang="en-US" altLang="zh-CN" smtClean="0"/>
              <a:pPr>
                <a:defRPr/>
              </a:pPr>
              <a:t>‹#›</a:t>
            </a:fld>
            <a:endParaRPr lang="en-US" altLang="zh-CN"/>
          </a:p>
        </p:txBody>
      </p:sp>
      <p:cxnSp>
        <p:nvCxnSpPr>
          <p:cNvPr id="9" name="Straight Connector 8"/>
          <p:cNvCxnSpPr/>
          <p:nvPr/>
        </p:nvCxnSpPr>
        <p:spPr>
          <a:xfrm rot="5400000">
            <a:off x="-13116" y="3580207"/>
            <a:ext cx="5577840" cy="1588"/>
          </a:xfrm>
          <a:prstGeom prst="line">
            <a:avLst/>
          </a:prstGeom>
          <a:ln w="19050">
            <a:solidFill>
              <a:srgbClr val="459DE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792480"/>
            <a:ext cx="2142680" cy="1264920"/>
          </a:xfrm>
        </p:spPr>
        <p:txBody>
          <a:bodyPr anchor="b">
            <a:normAutofit/>
          </a:bodyPr>
          <a:lstStyle>
            <a:lvl1pPr algn="l">
              <a:defRPr sz="2400" b="0" baseline="0">
                <a:solidFill>
                  <a:srgbClr val="459DE1"/>
                </a:solidFill>
              </a:defRPr>
            </a:lvl1pPr>
          </a:lstStyle>
          <a:p>
            <a:r>
              <a:rPr lang="en-US" altLang="ja-JP" dirty="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ja-JP"/>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ja-JP"/>
              <a:t>Click to edit Master text styles</a:t>
            </a:r>
          </a:p>
        </p:txBody>
      </p:sp>
      <p:sp>
        <p:nvSpPr>
          <p:cNvPr id="5" name="Date Placeholder 4"/>
          <p:cNvSpPr>
            <a:spLocks noGrp="1"/>
          </p:cNvSpPr>
          <p:nvPr>
            <p:ph type="dt" sz="half" idx="10"/>
          </p:nvPr>
        </p:nvSpPr>
        <p:spPr/>
        <p:txBody>
          <a:bodyPr/>
          <a:lstStyle/>
          <a:p>
            <a:pPr>
              <a:defRPr/>
            </a:pPr>
            <a:fld id="{46212A48-75AF-4853-A213-30C0F3CB1600}" type="datetimeFigureOut">
              <a:rPr lang="en-US" altLang="zh-CN" smtClean="0"/>
              <a:pPr>
                <a:defRPr/>
              </a:pPr>
              <a:t>12/25/2021</a:t>
            </a:fld>
            <a:endParaRPr lang="en-US" altLang="zh-CN"/>
          </a:p>
        </p:txBody>
      </p:sp>
      <p:sp>
        <p:nvSpPr>
          <p:cNvPr id="6" name="Footer Placeholder 5"/>
          <p:cNvSpPr>
            <a:spLocks noGrp="1"/>
          </p:cNvSpPr>
          <p:nvPr>
            <p:ph type="ftr" sz="quarter" idx="11"/>
          </p:nvPr>
        </p:nvSpPr>
        <p:spPr/>
        <p:txBody>
          <a:bodyPr/>
          <a:lstStyle/>
          <a:p>
            <a:pPr>
              <a:defRPr/>
            </a:pPr>
            <a:endParaRPr lang="en-US" altLang="zh-CN"/>
          </a:p>
        </p:txBody>
      </p:sp>
      <p:sp>
        <p:nvSpPr>
          <p:cNvPr id="7" name="Slide Number Placeholder 6"/>
          <p:cNvSpPr>
            <a:spLocks noGrp="1"/>
          </p:cNvSpPr>
          <p:nvPr>
            <p:ph type="sldNum" sz="quarter" idx="12"/>
          </p:nvPr>
        </p:nvSpPr>
        <p:spPr/>
        <p:txBody>
          <a:bodyPr/>
          <a:lstStyle/>
          <a:p>
            <a:pPr>
              <a:defRPr/>
            </a:pPr>
            <a:fld id="{29608F7C-5697-4FC7-BEAC-F2DD18854FAD}" type="slidenum">
              <a:rPr lang="en-US" altLang="zh-CN" smtClean="0"/>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altLang="ja-JP" dirty="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altLang="ja-JP"/>
              <a:t>Click to edit Master text styles</a:t>
            </a:r>
          </a:p>
          <a:p>
            <a:pPr lvl="1"/>
            <a:r>
              <a:rPr lang="en-US" altLang="ja-JP"/>
              <a:t>Second level</a:t>
            </a:r>
          </a:p>
          <a:p>
            <a:pPr lvl="2"/>
            <a:r>
              <a:rPr lang="en-US" altLang="ja-JP"/>
              <a:t>Third level</a:t>
            </a:r>
          </a:p>
          <a:p>
            <a:pPr lvl="3"/>
            <a:r>
              <a:rPr lang="en-US" altLang="ja-JP"/>
              <a:t>Fourth level</a:t>
            </a:r>
          </a:p>
          <a:p>
            <a:pPr lvl="4"/>
            <a:r>
              <a:rPr lang="en-US" altLang="ja-JP"/>
              <a:t>Fifth level</a:t>
            </a:r>
            <a:endParaRPr lang="en-US" dirty="0"/>
          </a:p>
        </p:txBody>
      </p:sp>
      <p:sp>
        <p:nvSpPr>
          <p:cNvPr id="7" name="Rectangle 6"/>
          <p:cNvSpPr/>
          <p:nvPr userDrawn="1"/>
        </p:nvSpPr>
        <p:spPr>
          <a:xfrm>
            <a:off x="0" y="0"/>
            <a:ext cx="9144000" cy="365760"/>
          </a:xfrm>
          <a:prstGeom prst="rect">
            <a:avLst/>
          </a:prstGeom>
          <a:gradFill>
            <a:gsLst>
              <a:gs pos="32614">
                <a:srgbClr val="0885BF"/>
              </a:gs>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pPr>
              <a:defRPr/>
            </a:pPr>
            <a:fld id="{EF52C34F-9CD6-471A-B43A-8598775C5E7D}" type="datetimeFigureOut">
              <a:rPr lang="en-US" altLang="zh-CN" smtClean="0"/>
              <a:pPr>
                <a:defRPr/>
              </a:pPr>
              <a:t>12/25/2021</a:t>
            </a:fld>
            <a:endParaRPr lang="en-US" altLang="zh-CN"/>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defRPr/>
            </a:pPr>
            <a:endParaRPr lang="en-US" altLang="zh-CN"/>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pPr>
              <a:defRPr/>
            </a:pPr>
            <a:fld id="{81C6F271-6E2D-4619-8390-0F2EFFB20E08}" type="slidenum">
              <a:rPr lang="en-US" altLang="zh-CN" smtClean="0"/>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Lst>
  <p:txStyles>
    <p:titleStyle>
      <a:lvl1pPr algn="l" defTabSz="914400" rtl="0" eaLnBrk="1" latinLnBrk="0" hangingPunct="1">
        <a:spcBef>
          <a:spcPct val="0"/>
        </a:spcBef>
        <a:buNone/>
        <a:defRPr kumimoji="1" sz="4000" kern="1200" spc="-100" baseline="0">
          <a:solidFill>
            <a:srgbClr val="459DE1"/>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kumimoji="1"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kumimoji="1"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kumimoji="1"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kumimoji="1"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kumimoji="1"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kumimoji="1" sz="13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8" Type="http://schemas.openxmlformats.org/officeDocument/2006/relationships/image" Target="../media/image29.jpeg"/><Relationship Id="rId13" Type="http://schemas.openxmlformats.org/officeDocument/2006/relationships/image" Target="../media/image34.jpeg"/><Relationship Id="rId18" Type="http://schemas.openxmlformats.org/officeDocument/2006/relationships/image" Target="../media/image39.jpeg"/><Relationship Id="rId3" Type="http://schemas.openxmlformats.org/officeDocument/2006/relationships/image" Target="../media/image24.jpeg"/><Relationship Id="rId7" Type="http://schemas.openxmlformats.org/officeDocument/2006/relationships/image" Target="../media/image28.jpeg"/><Relationship Id="rId12" Type="http://schemas.openxmlformats.org/officeDocument/2006/relationships/image" Target="../media/image33.jpeg"/><Relationship Id="rId17" Type="http://schemas.openxmlformats.org/officeDocument/2006/relationships/image" Target="../media/image38.emf"/><Relationship Id="rId2" Type="http://schemas.openxmlformats.org/officeDocument/2006/relationships/image" Target="../media/image23.png"/><Relationship Id="rId16"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jpeg"/><Relationship Id="rId15" Type="http://schemas.openxmlformats.org/officeDocument/2006/relationships/image" Target="../media/image36.jpe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jpeg"/><Relationship Id="rId14" Type="http://schemas.openxmlformats.org/officeDocument/2006/relationships/image" Target="../media/image35.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3.jpeg"/><Relationship Id="rId4"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2.xml"/><Relationship Id="rId5" Type="http://schemas.openxmlformats.org/officeDocument/2006/relationships/image" Target="../media/image47.gif"/><Relationship Id="rId4" Type="http://schemas.openxmlformats.org/officeDocument/2006/relationships/image" Target="../media/image46.gif"/></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7.wmf"/><Relationship Id="rId5" Type="http://schemas.openxmlformats.org/officeDocument/2006/relationships/oleObject" Target="../embeddings/oleObject2.bin"/><Relationship Id="rId4" Type="http://schemas.openxmlformats.org/officeDocument/2006/relationships/image" Target="../media/image56.wmf"/></Relationships>
</file>

<file path=ppt/slides/_rels/slide31.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9.wmf"/><Relationship Id="rId5" Type="http://schemas.openxmlformats.org/officeDocument/2006/relationships/oleObject" Target="../embeddings/oleObject4.bin"/><Relationship Id="rId4" Type="http://schemas.openxmlformats.org/officeDocument/2006/relationships/image" Target="../media/image58.wmf"/><Relationship Id="rId9"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62.wmf"/></Relationships>
</file>

<file path=ppt/slides/_rels/slide35.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7.bin"/><Relationship Id="rId7" Type="http://schemas.openxmlformats.org/officeDocument/2006/relationships/oleObject" Target="../embeddings/oleObject8.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3.wmf"/></Relationships>
</file>

<file path=ppt/slides/_rels/slide36.xml.rels><?xml version="1.0" encoding="UTF-8" standalone="yes"?>
<Relationships xmlns="http://schemas.openxmlformats.org/package/2006/relationships"><Relationship Id="rId3" Type="http://schemas.openxmlformats.org/officeDocument/2006/relationships/image" Target="../media/image68.emf"/><Relationship Id="rId7"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5.png"/><Relationship Id="rId5" Type="http://schemas.openxmlformats.org/officeDocument/2006/relationships/image" Target="../media/image67.wmf"/><Relationship Id="rId4" Type="http://schemas.openxmlformats.org/officeDocument/2006/relationships/oleObject" Target="../embeddings/oleObject9.bin"/></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71.wmf"/><Relationship Id="rId5" Type="http://schemas.openxmlformats.org/officeDocument/2006/relationships/oleObject" Target="../embeddings/oleObject11.bin"/><Relationship Id="rId4" Type="http://schemas.openxmlformats.org/officeDocument/2006/relationships/image" Target="../media/image70.wmf"/></Relationships>
</file>

<file path=ppt/slides/_rels/slide38.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image" Target="../media/image72.png"/><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3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76.png"/><Relationship Id="rId1" Type="http://schemas.openxmlformats.org/officeDocument/2006/relationships/slideLayout" Target="../slideLayouts/slideLayout2.xml"/><Relationship Id="rId6" Type="http://schemas.openxmlformats.org/officeDocument/2006/relationships/image" Target="../media/image80.gif"/><Relationship Id="rId5" Type="http://schemas.openxmlformats.org/officeDocument/2006/relationships/image" Target="../media/image79.gif"/><Relationship Id="rId4" Type="http://schemas.openxmlformats.org/officeDocument/2006/relationships/image" Target="../media/image78.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image" Target="../media/image83.emf"/><Relationship Id="rId1" Type="http://schemas.openxmlformats.org/officeDocument/2006/relationships/slideLayout" Target="../slideLayouts/slideLayout2.xml"/><Relationship Id="rId6" Type="http://schemas.openxmlformats.org/officeDocument/2006/relationships/image" Target="../media/image85.emf"/><Relationship Id="rId5" Type="http://schemas.openxmlformats.org/officeDocument/2006/relationships/image" Target="../media/image80.gif"/><Relationship Id="rId4" Type="http://schemas.openxmlformats.org/officeDocument/2006/relationships/image" Target="../media/image79.gif"/></Relationships>
</file>

<file path=ppt/slides/_rels/slide4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14FB64-D3EA-4FB4-8003-64D142CFAF41}"/>
              </a:ext>
            </a:extLst>
          </p:cNvPr>
          <p:cNvSpPr>
            <a:spLocks noGrp="1"/>
          </p:cNvSpPr>
          <p:nvPr>
            <p:ph type="title"/>
          </p:nvPr>
        </p:nvSpPr>
        <p:spPr/>
        <p:txBody>
          <a:bodyPr/>
          <a:lstStyle/>
          <a:p>
            <a:r>
              <a:rPr lang="zh-CN" altLang="en-US" dirty="0"/>
              <a:t>期末考核  总结</a:t>
            </a:r>
          </a:p>
        </p:txBody>
      </p:sp>
      <p:sp>
        <p:nvSpPr>
          <p:cNvPr id="3" name="内容占位符 2">
            <a:extLst>
              <a:ext uri="{FF2B5EF4-FFF2-40B4-BE49-F238E27FC236}">
                <a16:creationId xmlns:a16="http://schemas.microsoft.com/office/drawing/2014/main" id="{48F94E22-EEA6-489C-8197-CA99987BBC8C}"/>
              </a:ext>
            </a:extLst>
          </p:cNvPr>
          <p:cNvSpPr>
            <a:spLocks noGrp="1"/>
          </p:cNvSpPr>
          <p:nvPr>
            <p:ph idx="1"/>
          </p:nvPr>
        </p:nvSpPr>
        <p:spPr>
          <a:xfrm>
            <a:off x="457200" y="1600200"/>
            <a:ext cx="8651304" cy="4876800"/>
          </a:xfrm>
        </p:spPr>
        <p:txBody>
          <a:bodyPr>
            <a:normAutofit lnSpcReduction="10000"/>
          </a:bodyPr>
          <a:lstStyle/>
          <a:p>
            <a:r>
              <a:rPr lang="zh-CN" altLang="en-US" dirty="0"/>
              <a:t>一场闭卷笔试占理论成绩 </a:t>
            </a:r>
            <a:r>
              <a:rPr lang="en-US" altLang="zh-CN" dirty="0"/>
              <a:t>70%</a:t>
            </a:r>
          </a:p>
          <a:p>
            <a:r>
              <a:rPr lang="zh-CN" altLang="en-US" dirty="0"/>
              <a:t>考试时间：</a:t>
            </a:r>
            <a:r>
              <a:rPr lang="en-US" altLang="zh-CN" b="1" dirty="0">
                <a:solidFill>
                  <a:srgbClr val="FF0000"/>
                </a:solidFill>
              </a:rPr>
              <a:t>12</a:t>
            </a:r>
            <a:r>
              <a:rPr lang="zh-CN" altLang="en-US" b="1" dirty="0">
                <a:solidFill>
                  <a:srgbClr val="FF0000"/>
                </a:solidFill>
              </a:rPr>
              <a:t>月</a:t>
            </a:r>
            <a:r>
              <a:rPr lang="en-US" altLang="zh-CN" b="1" dirty="0">
                <a:solidFill>
                  <a:srgbClr val="FF0000"/>
                </a:solidFill>
              </a:rPr>
              <a:t>27</a:t>
            </a:r>
            <a:r>
              <a:rPr lang="zh-CN" altLang="en-US" b="1" dirty="0">
                <a:solidFill>
                  <a:srgbClr val="FF0000"/>
                </a:solidFill>
              </a:rPr>
              <a:t>日</a:t>
            </a:r>
            <a:r>
              <a:rPr lang="en-US" altLang="zh-CN" dirty="0"/>
              <a:t>(</a:t>
            </a:r>
            <a:r>
              <a:rPr lang="zh-CN" altLang="en-US" dirty="0"/>
              <a:t>周一</a:t>
            </a:r>
            <a:r>
              <a:rPr lang="en-US" altLang="zh-CN" dirty="0"/>
              <a:t>) 9:45--11:45(2</a:t>
            </a:r>
            <a:r>
              <a:rPr lang="zh-CN" altLang="en-US" dirty="0"/>
              <a:t>小时</a:t>
            </a:r>
            <a:r>
              <a:rPr lang="en-US" altLang="zh-CN" dirty="0"/>
              <a:t>/</a:t>
            </a:r>
            <a:r>
              <a:rPr lang="zh-CN" altLang="en-US" dirty="0"/>
              <a:t>勤</a:t>
            </a:r>
            <a:r>
              <a:rPr lang="en-US" altLang="zh-CN" dirty="0"/>
              <a:t>6-104)</a:t>
            </a:r>
          </a:p>
          <a:p>
            <a:r>
              <a:rPr lang="en-US" altLang="zh-CN" b="1" dirty="0">
                <a:solidFill>
                  <a:srgbClr val="FF0000"/>
                </a:solidFill>
              </a:rPr>
              <a:t>10</a:t>
            </a:r>
            <a:r>
              <a:rPr lang="zh-CN" altLang="en-US" b="1" dirty="0">
                <a:solidFill>
                  <a:srgbClr val="FF0000"/>
                </a:solidFill>
              </a:rPr>
              <a:t>天</a:t>
            </a:r>
            <a:r>
              <a:rPr lang="zh-CN" altLang="en-US" dirty="0"/>
              <a:t>复习时间</a:t>
            </a:r>
            <a:r>
              <a:rPr lang="en-US" altLang="zh-CN" dirty="0"/>
              <a:t>,10</a:t>
            </a:r>
            <a:r>
              <a:rPr lang="zh-CN" altLang="en-US" dirty="0"/>
              <a:t>天之内根据个人情况</a:t>
            </a:r>
            <a:r>
              <a:rPr lang="zh-CN" altLang="en-US" b="1" dirty="0">
                <a:solidFill>
                  <a:srgbClr val="FF0000"/>
                </a:solidFill>
              </a:rPr>
              <a:t>搁置</a:t>
            </a:r>
            <a:r>
              <a:rPr lang="zh-CN" altLang="en-US" dirty="0"/>
              <a:t>其他任务。</a:t>
            </a:r>
            <a:endParaRPr lang="en-US" altLang="zh-CN" dirty="0"/>
          </a:p>
          <a:p>
            <a:pPr marL="0" indent="0">
              <a:buNone/>
            </a:pPr>
            <a:endParaRPr lang="en-US" altLang="zh-CN" dirty="0"/>
          </a:p>
          <a:p>
            <a:pPr marL="0" indent="0">
              <a:buNone/>
            </a:pPr>
            <a:r>
              <a:rPr lang="zh-CN" altLang="en-US" dirty="0"/>
              <a:t>笔试之后</a:t>
            </a:r>
            <a:r>
              <a:rPr lang="en-US" altLang="zh-CN" b="1" dirty="0">
                <a:solidFill>
                  <a:srgbClr val="FF0000"/>
                </a:solidFill>
              </a:rPr>
              <a:t>20</a:t>
            </a:r>
            <a:r>
              <a:rPr lang="zh-CN" altLang="en-US" b="1" dirty="0">
                <a:solidFill>
                  <a:srgbClr val="FF0000"/>
                </a:solidFill>
              </a:rPr>
              <a:t>天时间</a:t>
            </a:r>
            <a:r>
              <a:rPr lang="zh-CN" altLang="en-US" dirty="0"/>
              <a:t>，</a:t>
            </a:r>
            <a:r>
              <a:rPr lang="en-US" altLang="zh-CN" dirty="0"/>
              <a:t>2022</a:t>
            </a:r>
            <a:r>
              <a:rPr lang="zh-CN" altLang="en-US" dirty="0"/>
              <a:t>年</a:t>
            </a:r>
            <a:r>
              <a:rPr lang="en-US" altLang="zh-CN" b="1" dirty="0">
                <a:solidFill>
                  <a:srgbClr val="FF0000"/>
                </a:solidFill>
              </a:rPr>
              <a:t>1</a:t>
            </a:r>
            <a:r>
              <a:rPr lang="zh-CN" altLang="en-US" b="1" dirty="0">
                <a:solidFill>
                  <a:srgbClr val="FF0000"/>
                </a:solidFill>
              </a:rPr>
              <a:t>月</a:t>
            </a:r>
            <a:r>
              <a:rPr lang="en-US" altLang="zh-CN" b="1" dirty="0">
                <a:solidFill>
                  <a:srgbClr val="FF0000"/>
                </a:solidFill>
              </a:rPr>
              <a:t>16</a:t>
            </a:r>
            <a:r>
              <a:rPr lang="zh-CN" altLang="en-US" b="1" dirty="0">
                <a:solidFill>
                  <a:srgbClr val="FF0000"/>
                </a:solidFill>
              </a:rPr>
              <a:t>号前</a:t>
            </a:r>
            <a:r>
              <a:rPr lang="zh-CN" altLang="en-US" dirty="0"/>
              <a:t>提交至钉钉</a:t>
            </a:r>
            <a:endParaRPr lang="en-US" altLang="zh-CN" dirty="0"/>
          </a:p>
          <a:p>
            <a:pPr marL="0" indent="0">
              <a:buNone/>
            </a:pPr>
            <a:endParaRPr lang="en-US" altLang="zh-CN" dirty="0"/>
          </a:p>
          <a:p>
            <a:pPr marL="457200" indent="-457200">
              <a:buFont typeface="+mj-lt"/>
              <a:buAutoNum type="arabicPeriod"/>
            </a:pPr>
            <a:r>
              <a:rPr lang="zh-CN" altLang="en-US" b="1" dirty="0">
                <a:solidFill>
                  <a:srgbClr val="3E64FF"/>
                </a:solidFill>
              </a:rPr>
              <a:t>文献综述、文献检索               撰写文档</a:t>
            </a:r>
            <a:r>
              <a:rPr lang="en-US" altLang="zh-CN" b="1" dirty="0">
                <a:solidFill>
                  <a:srgbClr val="3E64FF"/>
                </a:solidFill>
              </a:rPr>
              <a:t>/</a:t>
            </a:r>
            <a:r>
              <a:rPr lang="zh-CN" altLang="en-US" b="1" dirty="0">
                <a:solidFill>
                  <a:srgbClr val="3E64FF"/>
                </a:solidFill>
              </a:rPr>
              <a:t> 检索出来的文献</a:t>
            </a:r>
            <a:endParaRPr lang="en-US" altLang="zh-CN" b="1" dirty="0">
              <a:solidFill>
                <a:srgbClr val="3E64FF"/>
              </a:solidFill>
            </a:endParaRPr>
          </a:p>
          <a:p>
            <a:pPr marL="457200" indent="-457200">
              <a:buFont typeface="+mj-lt"/>
              <a:buAutoNum type="arabicPeriod"/>
            </a:pPr>
            <a:r>
              <a:rPr lang="en-US" altLang="zh-CN" b="1" dirty="0">
                <a:solidFill>
                  <a:srgbClr val="00B050"/>
                </a:solidFill>
              </a:rPr>
              <a:t>Unity</a:t>
            </a:r>
            <a:r>
              <a:rPr lang="zh-CN" altLang="en-US" b="1" dirty="0">
                <a:solidFill>
                  <a:srgbClr val="00B050"/>
                </a:solidFill>
              </a:rPr>
              <a:t>家居场景漫游项目          </a:t>
            </a:r>
            <a:r>
              <a:rPr lang="en-US" altLang="zh-CN" b="1" dirty="0">
                <a:solidFill>
                  <a:srgbClr val="00B050"/>
                </a:solidFill>
              </a:rPr>
              <a:t>PPT/</a:t>
            </a:r>
            <a:r>
              <a:rPr lang="zh-CN" altLang="en-US" b="1" dirty="0">
                <a:solidFill>
                  <a:srgbClr val="00B050"/>
                </a:solidFill>
              </a:rPr>
              <a:t>漫游视频</a:t>
            </a:r>
            <a:endParaRPr lang="en-US" altLang="zh-CN" b="1" dirty="0">
              <a:solidFill>
                <a:srgbClr val="00B050"/>
              </a:solidFill>
            </a:endParaRPr>
          </a:p>
          <a:p>
            <a:pPr marL="457200" indent="-457200">
              <a:buFont typeface="+mj-lt"/>
              <a:buAutoNum type="arabicPeriod"/>
            </a:pPr>
            <a:r>
              <a:rPr lang="en-US" altLang="zh-CN" b="1" dirty="0">
                <a:solidFill>
                  <a:srgbClr val="FF8A5C"/>
                </a:solidFill>
              </a:rPr>
              <a:t>AR</a:t>
            </a:r>
            <a:r>
              <a:rPr lang="zh-CN" altLang="en-US" b="1" dirty="0">
                <a:solidFill>
                  <a:srgbClr val="FF8A5C"/>
                </a:solidFill>
              </a:rPr>
              <a:t>尺寸测量实验报告              实验报告文档</a:t>
            </a:r>
          </a:p>
          <a:p>
            <a:pPr marL="457200" indent="-457200">
              <a:buFont typeface="+mj-lt"/>
              <a:buAutoNum type="arabicPeriod"/>
            </a:pPr>
            <a:r>
              <a:rPr lang="en-US" altLang="zh-CN" b="1" dirty="0">
                <a:solidFill>
                  <a:srgbClr val="FF8A5C"/>
                </a:solidFill>
              </a:rPr>
              <a:t>Unity/AR</a:t>
            </a:r>
            <a:r>
              <a:rPr lang="zh-CN" altLang="en-US" b="1" dirty="0">
                <a:solidFill>
                  <a:srgbClr val="FF8A5C"/>
                </a:solidFill>
              </a:rPr>
              <a:t>显示实验报告           实验报告文档</a:t>
            </a:r>
          </a:p>
          <a:p>
            <a:endParaRPr lang="en-US" altLang="zh-CN" dirty="0"/>
          </a:p>
          <a:p>
            <a:r>
              <a:rPr lang="zh-CN" altLang="en-US" dirty="0"/>
              <a:t>所有资料分类打包压缩</a:t>
            </a:r>
            <a:r>
              <a:rPr lang="en-US" altLang="zh-CN" dirty="0" err="1"/>
              <a:t>rar</a:t>
            </a:r>
            <a:r>
              <a:rPr lang="en-US" altLang="zh-CN" dirty="0"/>
              <a:t>/zip</a:t>
            </a:r>
            <a:r>
              <a:rPr lang="zh-CN" altLang="en-US" dirty="0"/>
              <a:t>，写明姓名学号</a:t>
            </a:r>
            <a:endParaRPr lang="en-US" altLang="zh-CN" dirty="0"/>
          </a:p>
        </p:txBody>
      </p:sp>
    </p:spTree>
    <p:extLst>
      <p:ext uri="{BB962C8B-B14F-4D97-AF65-F5344CB8AC3E}">
        <p14:creationId xmlns:p14="http://schemas.microsoft.com/office/powerpoint/2010/main" val="3443316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F81FA2-77A3-49DD-ABAA-99A316A07C04}"/>
              </a:ext>
            </a:extLst>
          </p:cNvPr>
          <p:cNvSpPr>
            <a:spLocks noGrp="1"/>
          </p:cNvSpPr>
          <p:nvPr>
            <p:ph type="title"/>
          </p:nvPr>
        </p:nvSpPr>
        <p:spPr/>
        <p:txBody>
          <a:bodyPr/>
          <a:lstStyle/>
          <a:p>
            <a:r>
              <a:rPr lang="zh-CN" altLang="en-US" dirty="0"/>
              <a:t>虚拟现实系统特性</a:t>
            </a:r>
          </a:p>
        </p:txBody>
      </p:sp>
      <p:sp>
        <p:nvSpPr>
          <p:cNvPr id="3" name="内容占位符 2">
            <a:extLst>
              <a:ext uri="{FF2B5EF4-FFF2-40B4-BE49-F238E27FC236}">
                <a16:creationId xmlns:a16="http://schemas.microsoft.com/office/drawing/2014/main" id="{98E09D16-63C1-4ABD-B37E-DD06ECA3D424}"/>
              </a:ext>
            </a:extLst>
          </p:cNvPr>
          <p:cNvSpPr>
            <a:spLocks noGrp="1"/>
          </p:cNvSpPr>
          <p:nvPr>
            <p:ph idx="1"/>
          </p:nvPr>
        </p:nvSpPr>
        <p:spPr/>
        <p:txBody>
          <a:bodyPr/>
          <a:lstStyle/>
          <a:p>
            <a:r>
              <a:rPr lang="en-US" altLang="zh-CN" b="1" dirty="0">
                <a:solidFill>
                  <a:srgbClr val="FF0000"/>
                </a:solidFill>
              </a:rPr>
              <a:t>3I</a:t>
            </a:r>
            <a:r>
              <a:rPr lang="zh-CN" altLang="en-US" b="1" dirty="0">
                <a:solidFill>
                  <a:srgbClr val="FF0000"/>
                </a:solidFill>
              </a:rPr>
              <a:t>特性  沉浸性、交互性、想象力</a:t>
            </a:r>
            <a:endParaRPr lang="en-US" altLang="zh-CN" b="1" dirty="0">
              <a:solidFill>
                <a:srgbClr val="FF0000"/>
              </a:solidFill>
            </a:endParaRPr>
          </a:p>
          <a:p>
            <a:r>
              <a:rPr lang="zh-CN" altLang="en-US" sz="2400" dirty="0"/>
              <a:t>沉浸性：能完全投入其中，身临其境</a:t>
            </a:r>
            <a:endParaRPr lang="en-US" altLang="zh-CN" dirty="0"/>
          </a:p>
          <a:p>
            <a:r>
              <a:rPr lang="zh-CN" altLang="en-US" dirty="0"/>
              <a:t>交互性</a:t>
            </a:r>
            <a:endParaRPr lang="en-US" altLang="zh-CN" dirty="0"/>
          </a:p>
          <a:p>
            <a:pPr lvl="1"/>
            <a:r>
              <a:rPr lang="zh-CN" altLang="en-US" dirty="0"/>
              <a:t>人与虚拟环境中的对象是可相互作用的</a:t>
            </a:r>
            <a:r>
              <a:rPr lang="zh-CN" altLang="en-US" sz="2400" dirty="0"/>
              <a:t>（双向信息传递）</a:t>
            </a:r>
          </a:p>
          <a:p>
            <a:pPr lvl="1"/>
            <a:r>
              <a:rPr lang="zh-CN" altLang="en-US" dirty="0"/>
              <a:t>作用方式是自然的</a:t>
            </a:r>
            <a:r>
              <a:rPr lang="zh-CN" altLang="en-US" sz="2400" dirty="0"/>
              <a:t>（与现实生活中一致）</a:t>
            </a:r>
          </a:p>
          <a:p>
            <a:pPr lvl="1"/>
            <a:r>
              <a:rPr lang="zh-CN" altLang="en-US" dirty="0"/>
              <a:t>符合相关的物理性质</a:t>
            </a:r>
            <a:r>
              <a:rPr lang="zh-CN" altLang="en-US" sz="2400" dirty="0"/>
              <a:t>（如虚拟地拿起一物体可感受其重力）</a:t>
            </a:r>
          </a:p>
          <a:p>
            <a:r>
              <a:rPr lang="zh-CN" altLang="en-US" dirty="0"/>
              <a:t>想象力：虚拟创作、多种感知</a:t>
            </a:r>
            <a:endParaRPr lang="en-US" altLang="zh-CN" dirty="0"/>
          </a:p>
          <a:p>
            <a:endParaRPr lang="zh-CN" altLang="en-US" dirty="0"/>
          </a:p>
        </p:txBody>
      </p:sp>
      <p:grpSp>
        <p:nvGrpSpPr>
          <p:cNvPr id="4" name="Group 10">
            <a:extLst>
              <a:ext uri="{FF2B5EF4-FFF2-40B4-BE49-F238E27FC236}">
                <a16:creationId xmlns:a16="http://schemas.microsoft.com/office/drawing/2014/main" id="{E9E03A39-9789-4A8D-8B4C-9676405B4283}"/>
              </a:ext>
            </a:extLst>
          </p:cNvPr>
          <p:cNvGrpSpPr>
            <a:grpSpLocks/>
          </p:cNvGrpSpPr>
          <p:nvPr/>
        </p:nvGrpSpPr>
        <p:grpSpPr bwMode="auto">
          <a:xfrm>
            <a:off x="6146342" y="404665"/>
            <a:ext cx="2539860" cy="2232248"/>
            <a:chOff x="2381" y="1596"/>
            <a:chExt cx="2544" cy="2222"/>
          </a:xfrm>
        </p:grpSpPr>
        <p:sp>
          <p:nvSpPr>
            <p:cNvPr id="5" name="AutoShape 4">
              <a:extLst>
                <a:ext uri="{FF2B5EF4-FFF2-40B4-BE49-F238E27FC236}">
                  <a16:creationId xmlns:a16="http://schemas.microsoft.com/office/drawing/2014/main" id="{4FDFD235-F86C-44DE-B8BB-1DE9D465DD6A}"/>
                </a:ext>
              </a:extLst>
            </p:cNvPr>
            <p:cNvSpPr>
              <a:spLocks noChangeArrowheads="1"/>
            </p:cNvSpPr>
            <p:nvPr/>
          </p:nvSpPr>
          <p:spPr bwMode="auto">
            <a:xfrm>
              <a:off x="2813" y="2028"/>
              <a:ext cx="1680" cy="1392"/>
            </a:xfrm>
            <a:prstGeom prst="flowChartExtra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6">
              <a:extLst>
                <a:ext uri="{FF2B5EF4-FFF2-40B4-BE49-F238E27FC236}">
                  <a16:creationId xmlns:a16="http://schemas.microsoft.com/office/drawing/2014/main" id="{870F115D-C6E8-4F87-B192-2CC3293D4D06}"/>
                </a:ext>
              </a:extLst>
            </p:cNvPr>
            <p:cNvSpPr>
              <a:spLocks noChangeArrowheads="1"/>
            </p:cNvSpPr>
            <p:nvPr/>
          </p:nvSpPr>
          <p:spPr bwMode="auto">
            <a:xfrm>
              <a:off x="2381" y="3002"/>
              <a:ext cx="912" cy="816"/>
            </a:xfrm>
            <a:prstGeom prst="hexagon">
              <a:avLst>
                <a:gd name="adj" fmla="val 27941"/>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1069975">
                <a:defRPr>
                  <a:solidFill>
                    <a:schemeClr val="tx1"/>
                  </a:solidFill>
                  <a:latin typeface="Arial" panose="020B0604020202020204" pitchFamily="34" charset="0"/>
                  <a:ea typeface="宋体" panose="02010600030101010101" pitchFamily="2" charset="-122"/>
                </a:defRPr>
              </a:lvl1pPr>
              <a:lvl2pPr defTabSz="1069975">
                <a:defRPr>
                  <a:solidFill>
                    <a:schemeClr val="tx1"/>
                  </a:solidFill>
                  <a:latin typeface="Arial" panose="020B0604020202020204" pitchFamily="34" charset="0"/>
                  <a:ea typeface="宋体" panose="02010600030101010101" pitchFamily="2" charset="-122"/>
                </a:defRPr>
              </a:lvl2pPr>
              <a:lvl3pPr defTabSz="1069975">
                <a:defRPr>
                  <a:solidFill>
                    <a:schemeClr val="tx1"/>
                  </a:solidFill>
                  <a:latin typeface="Arial" panose="020B0604020202020204" pitchFamily="34" charset="0"/>
                  <a:ea typeface="宋体" panose="02010600030101010101" pitchFamily="2" charset="-122"/>
                </a:defRPr>
              </a:lvl3pPr>
              <a:lvl4pPr defTabSz="1069975">
                <a:defRPr>
                  <a:solidFill>
                    <a:schemeClr val="tx1"/>
                  </a:solidFill>
                  <a:latin typeface="Arial" panose="020B0604020202020204" pitchFamily="34" charset="0"/>
                  <a:ea typeface="宋体" panose="02010600030101010101" pitchFamily="2" charset="-122"/>
                </a:defRPr>
              </a:lvl4pPr>
              <a:lvl5pPr defTabSz="1069975">
                <a:defRPr>
                  <a:solidFill>
                    <a:schemeClr val="tx1"/>
                  </a:solidFill>
                  <a:latin typeface="Arial" panose="020B0604020202020204" pitchFamily="34" charset="0"/>
                  <a:ea typeface="宋体" panose="02010600030101010101" pitchFamily="2" charset="-122"/>
                </a:defRPr>
              </a:lvl5pPr>
              <a:lvl6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rPr>
                <a:t>Interaction</a:t>
              </a:r>
            </a:p>
            <a:p>
              <a:pPr algn="ctr"/>
              <a:r>
                <a:rPr lang="zh-CN" altLang="en-US">
                  <a:latin typeface="Times New Roman" panose="02020603050405020304" pitchFamily="18" charset="0"/>
                </a:rPr>
                <a:t>交互性</a:t>
              </a:r>
            </a:p>
          </p:txBody>
        </p:sp>
        <p:sp>
          <p:nvSpPr>
            <p:cNvPr id="7" name="AutoShape 8">
              <a:extLst>
                <a:ext uri="{FF2B5EF4-FFF2-40B4-BE49-F238E27FC236}">
                  <a16:creationId xmlns:a16="http://schemas.microsoft.com/office/drawing/2014/main" id="{AEB57BBB-BCE3-4DE0-B466-C7B41F5F3CBB}"/>
                </a:ext>
              </a:extLst>
            </p:cNvPr>
            <p:cNvSpPr>
              <a:spLocks noChangeArrowheads="1"/>
            </p:cNvSpPr>
            <p:nvPr/>
          </p:nvSpPr>
          <p:spPr bwMode="auto">
            <a:xfrm>
              <a:off x="3197" y="1596"/>
              <a:ext cx="912" cy="816"/>
            </a:xfrm>
            <a:prstGeom prst="hexagon">
              <a:avLst>
                <a:gd name="adj" fmla="val 27941"/>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1069975">
                <a:defRPr>
                  <a:solidFill>
                    <a:schemeClr val="tx1"/>
                  </a:solidFill>
                  <a:latin typeface="Arial" panose="020B0604020202020204" pitchFamily="34" charset="0"/>
                  <a:ea typeface="宋体" panose="02010600030101010101" pitchFamily="2" charset="-122"/>
                </a:defRPr>
              </a:lvl1pPr>
              <a:lvl2pPr defTabSz="1069975">
                <a:defRPr>
                  <a:solidFill>
                    <a:schemeClr val="tx1"/>
                  </a:solidFill>
                  <a:latin typeface="Arial" panose="020B0604020202020204" pitchFamily="34" charset="0"/>
                  <a:ea typeface="宋体" panose="02010600030101010101" pitchFamily="2" charset="-122"/>
                </a:defRPr>
              </a:lvl2pPr>
              <a:lvl3pPr defTabSz="1069975">
                <a:defRPr>
                  <a:solidFill>
                    <a:schemeClr val="tx1"/>
                  </a:solidFill>
                  <a:latin typeface="Arial" panose="020B0604020202020204" pitchFamily="34" charset="0"/>
                  <a:ea typeface="宋体" panose="02010600030101010101" pitchFamily="2" charset="-122"/>
                </a:defRPr>
              </a:lvl3pPr>
              <a:lvl4pPr defTabSz="1069975">
                <a:defRPr>
                  <a:solidFill>
                    <a:schemeClr val="tx1"/>
                  </a:solidFill>
                  <a:latin typeface="Arial" panose="020B0604020202020204" pitchFamily="34" charset="0"/>
                  <a:ea typeface="宋体" panose="02010600030101010101" pitchFamily="2" charset="-122"/>
                </a:defRPr>
              </a:lvl4pPr>
              <a:lvl5pPr defTabSz="1069975">
                <a:defRPr>
                  <a:solidFill>
                    <a:schemeClr val="tx1"/>
                  </a:solidFill>
                  <a:latin typeface="Arial" panose="020B0604020202020204" pitchFamily="34" charset="0"/>
                  <a:ea typeface="宋体" panose="02010600030101010101" pitchFamily="2" charset="-122"/>
                </a:defRPr>
              </a:lvl5pPr>
              <a:lvl6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dirty="0">
                  <a:latin typeface="Times New Roman" panose="02020603050405020304" pitchFamily="18" charset="0"/>
                </a:rPr>
                <a:t>Immersion</a:t>
              </a:r>
            </a:p>
            <a:p>
              <a:pPr algn="ctr"/>
              <a:r>
                <a:rPr lang="zh-CN" altLang="en-US" dirty="0">
                  <a:latin typeface="Times New Roman" panose="02020603050405020304" pitchFamily="18" charset="0"/>
                </a:rPr>
                <a:t>沉浸性</a:t>
              </a:r>
            </a:p>
          </p:txBody>
        </p:sp>
        <p:sp>
          <p:nvSpPr>
            <p:cNvPr id="8" name="AutoShape 9">
              <a:extLst>
                <a:ext uri="{FF2B5EF4-FFF2-40B4-BE49-F238E27FC236}">
                  <a16:creationId xmlns:a16="http://schemas.microsoft.com/office/drawing/2014/main" id="{86FC96D6-4615-4493-B354-D1F733E6BE18}"/>
                </a:ext>
              </a:extLst>
            </p:cNvPr>
            <p:cNvSpPr>
              <a:spLocks noChangeArrowheads="1"/>
            </p:cNvSpPr>
            <p:nvPr/>
          </p:nvSpPr>
          <p:spPr bwMode="auto">
            <a:xfrm>
              <a:off x="4013" y="3002"/>
              <a:ext cx="912" cy="816"/>
            </a:xfrm>
            <a:prstGeom prst="hexagon">
              <a:avLst>
                <a:gd name="adj" fmla="val 27941"/>
                <a:gd name="vf" fmla="val 11547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1069975">
                <a:defRPr>
                  <a:solidFill>
                    <a:schemeClr val="tx1"/>
                  </a:solidFill>
                  <a:latin typeface="Arial" panose="020B0604020202020204" pitchFamily="34" charset="0"/>
                  <a:ea typeface="宋体" panose="02010600030101010101" pitchFamily="2" charset="-122"/>
                </a:defRPr>
              </a:lvl1pPr>
              <a:lvl2pPr defTabSz="1069975">
                <a:defRPr>
                  <a:solidFill>
                    <a:schemeClr val="tx1"/>
                  </a:solidFill>
                  <a:latin typeface="Arial" panose="020B0604020202020204" pitchFamily="34" charset="0"/>
                  <a:ea typeface="宋体" panose="02010600030101010101" pitchFamily="2" charset="-122"/>
                </a:defRPr>
              </a:lvl2pPr>
              <a:lvl3pPr defTabSz="1069975">
                <a:defRPr>
                  <a:solidFill>
                    <a:schemeClr val="tx1"/>
                  </a:solidFill>
                  <a:latin typeface="Arial" panose="020B0604020202020204" pitchFamily="34" charset="0"/>
                  <a:ea typeface="宋体" panose="02010600030101010101" pitchFamily="2" charset="-122"/>
                </a:defRPr>
              </a:lvl3pPr>
              <a:lvl4pPr defTabSz="1069975">
                <a:defRPr>
                  <a:solidFill>
                    <a:schemeClr val="tx1"/>
                  </a:solidFill>
                  <a:latin typeface="Arial" panose="020B0604020202020204" pitchFamily="34" charset="0"/>
                  <a:ea typeface="宋体" panose="02010600030101010101" pitchFamily="2" charset="-122"/>
                </a:defRPr>
              </a:lvl4pPr>
              <a:lvl5pPr defTabSz="1069975">
                <a:defRPr>
                  <a:solidFill>
                    <a:schemeClr val="tx1"/>
                  </a:solidFill>
                  <a:latin typeface="Arial" panose="020B0604020202020204" pitchFamily="34" charset="0"/>
                  <a:ea typeface="宋体" panose="02010600030101010101" pitchFamily="2" charset="-122"/>
                </a:defRPr>
              </a:lvl5pPr>
              <a:lvl6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defTabSz="10699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a:latin typeface="Times New Roman" panose="02020603050405020304" pitchFamily="18" charset="0"/>
                </a:rPr>
                <a:t>Imagination</a:t>
              </a:r>
            </a:p>
            <a:p>
              <a:pPr algn="ctr"/>
              <a:r>
                <a:rPr lang="zh-CN" altLang="en-US">
                  <a:latin typeface="Times New Roman" panose="02020603050405020304" pitchFamily="18" charset="0"/>
                </a:rPr>
                <a:t>构想性</a:t>
              </a:r>
            </a:p>
          </p:txBody>
        </p:sp>
      </p:grpSp>
      <p:pic>
        <p:nvPicPr>
          <p:cNvPr id="9" name="Picture 4" descr="Slide1">
            <a:extLst>
              <a:ext uri="{FF2B5EF4-FFF2-40B4-BE49-F238E27FC236}">
                <a16:creationId xmlns:a16="http://schemas.microsoft.com/office/drawing/2014/main" id="{6CA601D5-BD05-4EED-8AAC-CE3CCC08A9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1796" y="5043492"/>
            <a:ext cx="1818849" cy="139842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01300000822820130798605867545">
            <a:extLst>
              <a:ext uri="{FF2B5EF4-FFF2-40B4-BE49-F238E27FC236}">
                <a16:creationId xmlns:a16="http://schemas.microsoft.com/office/drawing/2014/main" id="{283DAF63-E25B-46BE-9C6A-E881F451F8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14438"/>
          <a:stretch>
            <a:fillRect/>
          </a:stretch>
        </p:blipFill>
        <p:spPr bwMode="auto">
          <a:xfrm>
            <a:off x="3095064" y="4955120"/>
            <a:ext cx="2637004" cy="15202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th?id=H">
            <a:extLst>
              <a:ext uri="{FF2B5EF4-FFF2-40B4-BE49-F238E27FC236}">
                <a16:creationId xmlns:a16="http://schemas.microsoft.com/office/drawing/2014/main" id="{046736EE-90D0-4743-9995-D9ADDD41FC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9758" y="4982388"/>
            <a:ext cx="1853194" cy="1458036"/>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3B3DCF7F-7E34-440F-8F94-CD0FC0E38492}"/>
              </a:ext>
            </a:extLst>
          </p:cNvPr>
          <p:cNvSpPr txBox="1"/>
          <p:nvPr/>
        </p:nvSpPr>
        <p:spPr>
          <a:xfrm>
            <a:off x="4572000" y="855096"/>
            <a:ext cx="2492990" cy="369332"/>
          </a:xfrm>
          <a:prstGeom prst="rect">
            <a:avLst/>
          </a:prstGeom>
          <a:noFill/>
        </p:spPr>
        <p:txBody>
          <a:bodyPr wrap="none" rtlCol="0">
            <a:spAutoFit/>
          </a:bodyPr>
          <a:lstStyle/>
          <a:p>
            <a:r>
              <a:rPr lang="zh-CN" altLang="en-US" b="1" dirty="0">
                <a:solidFill>
                  <a:srgbClr val="FF0000"/>
                </a:solidFill>
              </a:rPr>
              <a:t>是否是虚拟现实系统？</a:t>
            </a:r>
          </a:p>
        </p:txBody>
      </p:sp>
    </p:spTree>
    <p:extLst>
      <p:ext uri="{BB962C8B-B14F-4D97-AF65-F5344CB8AC3E}">
        <p14:creationId xmlns:p14="http://schemas.microsoft.com/office/powerpoint/2010/main" val="31988966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D45A7-B00B-4820-95FF-A8C972A16700}"/>
              </a:ext>
            </a:extLst>
          </p:cNvPr>
          <p:cNvSpPr>
            <a:spLocks noGrp="1"/>
          </p:cNvSpPr>
          <p:nvPr>
            <p:ph type="title"/>
          </p:nvPr>
        </p:nvSpPr>
        <p:spPr/>
        <p:txBody>
          <a:bodyPr/>
          <a:lstStyle/>
          <a:p>
            <a:r>
              <a:rPr lang="zh-CN" altLang="en-US" dirty="0"/>
              <a:t>虚拟现实系统的多模态呈现与交互</a:t>
            </a:r>
          </a:p>
        </p:txBody>
      </p:sp>
      <p:sp>
        <p:nvSpPr>
          <p:cNvPr id="3" name="内容占位符 2">
            <a:extLst>
              <a:ext uri="{FF2B5EF4-FFF2-40B4-BE49-F238E27FC236}">
                <a16:creationId xmlns:a16="http://schemas.microsoft.com/office/drawing/2014/main" id="{656931FF-96F7-481A-9CEC-7A1FAA5394A2}"/>
              </a:ext>
            </a:extLst>
          </p:cNvPr>
          <p:cNvSpPr>
            <a:spLocks noGrp="1"/>
          </p:cNvSpPr>
          <p:nvPr>
            <p:ph idx="1"/>
          </p:nvPr>
        </p:nvSpPr>
        <p:spPr/>
        <p:txBody>
          <a:bodyPr/>
          <a:lstStyle/>
          <a:p>
            <a:r>
              <a:rPr lang="zh-CN" altLang="en-US" dirty="0"/>
              <a:t>多模态交互的概念 </a:t>
            </a:r>
            <a:r>
              <a:rPr lang="en-US" altLang="zh-CN" dirty="0"/>
              <a:t>Multimodal Interaction</a:t>
            </a:r>
          </a:p>
          <a:p>
            <a:pPr lvl="1">
              <a:buFont typeface="Wingdings" panose="05000000000000000000" pitchFamily="2" charset="2"/>
              <a:buChar char="Ø"/>
            </a:pPr>
            <a:r>
              <a:rPr lang="zh-CN" altLang="en-US" dirty="0"/>
              <a:t>多模式交互是为用户提供多种模式与系统交互的情况。 多模态系统是指通过多媒体系统输出以协调的方式处理两种或多种组合用户输入模式（例如语音、触摸、视觉和学习）的系统。</a:t>
            </a:r>
            <a:endParaRPr lang="en-US" altLang="zh-CN" dirty="0"/>
          </a:p>
          <a:p>
            <a:endParaRPr lang="en-US" altLang="zh-CN" dirty="0"/>
          </a:p>
          <a:p>
            <a:r>
              <a:rPr lang="zh-CN" altLang="en-US" dirty="0"/>
              <a:t>视、听、触、嗅及味等多种感知通道</a:t>
            </a:r>
            <a:endParaRPr lang="en-US" altLang="zh-CN" dirty="0"/>
          </a:p>
          <a:p>
            <a:endParaRPr lang="en-US" altLang="zh-CN" dirty="0"/>
          </a:p>
          <a:p>
            <a:r>
              <a:rPr lang="zh-CN" altLang="en-US" dirty="0"/>
              <a:t>看到的：三维显示</a:t>
            </a:r>
          </a:p>
          <a:p>
            <a:r>
              <a:rPr lang="zh-CN" altLang="en-US" dirty="0"/>
              <a:t>听到的：三维声音</a:t>
            </a:r>
          </a:p>
          <a:p>
            <a:r>
              <a:rPr lang="zh-CN" altLang="en-US" dirty="0"/>
              <a:t>触到的：力反馈</a:t>
            </a:r>
          </a:p>
          <a:p>
            <a:r>
              <a:rPr lang="zh-CN" altLang="en-US" dirty="0"/>
              <a:t>甚至嗅到的、尝到的</a:t>
            </a:r>
          </a:p>
        </p:txBody>
      </p:sp>
      <p:pic>
        <p:nvPicPr>
          <p:cNvPr id="6" name="Picture 10">
            <a:extLst>
              <a:ext uri="{FF2B5EF4-FFF2-40B4-BE49-F238E27FC236}">
                <a16:creationId xmlns:a16="http://schemas.microsoft.com/office/drawing/2014/main" id="{FB53266D-7217-4DC8-85B0-82DAD80E86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0232" y="4476570"/>
            <a:ext cx="2237496" cy="1531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6" descr="virtual-reality">
            <a:extLst>
              <a:ext uri="{FF2B5EF4-FFF2-40B4-BE49-F238E27FC236}">
                <a16:creationId xmlns:a16="http://schemas.microsoft.com/office/drawing/2014/main" id="{D3411B65-5F5F-44D1-91DC-4D079D63B7F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4115"/>
          <a:stretch>
            <a:fillRect/>
          </a:stretch>
        </p:blipFill>
        <p:spPr bwMode="auto">
          <a:xfrm>
            <a:off x="4180845" y="4516886"/>
            <a:ext cx="2116550" cy="1485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3561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7FC138-BE33-446C-8D17-CDBE03CC01DD}"/>
              </a:ext>
            </a:extLst>
          </p:cNvPr>
          <p:cNvSpPr>
            <a:spLocks noGrp="1"/>
          </p:cNvSpPr>
          <p:nvPr>
            <p:ph type="title"/>
          </p:nvPr>
        </p:nvSpPr>
        <p:spPr/>
        <p:txBody>
          <a:bodyPr/>
          <a:lstStyle/>
          <a:p>
            <a:r>
              <a:rPr lang="zh-CN" altLang="en-US" dirty="0"/>
              <a:t>人机交互的理论概念</a:t>
            </a:r>
          </a:p>
        </p:txBody>
      </p:sp>
      <p:sp>
        <p:nvSpPr>
          <p:cNvPr id="3" name="内容占位符 2">
            <a:extLst>
              <a:ext uri="{FF2B5EF4-FFF2-40B4-BE49-F238E27FC236}">
                <a16:creationId xmlns:a16="http://schemas.microsoft.com/office/drawing/2014/main" id="{8B8BB267-797E-4A0E-A490-1CD821890C4C}"/>
              </a:ext>
            </a:extLst>
          </p:cNvPr>
          <p:cNvSpPr>
            <a:spLocks noGrp="1"/>
          </p:cNvSpPr>
          <p:nvPr>
            <p:ph idx="1"/>
          </p:nvPr>
        </p:nvSpPr>
        <p:spPr>
          <a:xfrm>
            <a:off x="0" y="1484784"/>
            <a:ext cx="9144000" cy="5256584"/>
          </a:xfrm>
        </p:spPr>
        <p:txBody>
          <a:bodyPr>
            <a:normAutofit fontScale="32500" lnSpcReduction="20000"/>
          </a:bodyPr>
          <a:lstStyle/>
          <a:p>
            <a:r>
              <a:rPr lang="zh-CN" altLang="en-US" sz="5500" b="1" dirty="0">
                <a:solidFill>
                  <a:srgbClr val="FF0000"/>
                </a:solidFill>
              </a:rPr>
              <a:t>人机交互的定义</a:t>
            </a:r>
            <a:r>
              <a:rPr lang="en-US" altLang="zh-CN" sz="5500" b="1" dirty="0">
                <a:solidFill>
                  <a:srgbClr val="FF0000"/>
                </a:solidFill>
              </a:rPr>
              <a:t>    </a:t>
            </a:r>
            <a:r>
              <a:rPr lang="zh-CN" altLang="en-US" sz="5500" b="1" dirty="0">
                <a:solidFill>
                  <a:srgbClr val="FF0000"/>
                </a:solidFill>
              </a:rPr>
              <a:t>人机界面的定义</a:t>
            </a:r>
            <a:endParaRPr lang="en-US" altLang="zh-CN" sz="5500" b="1" dirty="0">
              <a:solidFill>
                <a:srgbClr val="FF0000"/>
              </a:solidFill>
            </a:endParaRPr>
          </a:p>
          <a:p>
            <a:pPr lvl="1">
              <a:buFont typeface="Wingdings" panose="05000000000000000000" pitchFamily="2" charset="2"/>
              <a:buChar char="Ø"/>
            </a:pPr>
            <a:r>
              <a:rPr lang="zh-CN" altLang="en-US" sz="4300" dirty="0">
                <a:solidFill>
                  <a:srgbClr val="FF0000"/>
                </a:solidFill>
              </a:rPr>
              <a:t>人机交互（</a:t>
            </a:r>
            <a:r>
              <a:rPr lang="en-US" altLang="zh-CN" sz="4300" dirty="0">
                <a:solidFill>
                  <a:srgbClr val="FF0000"/>
                </a:solidFill>
              </a:rPr>
              <a:t>Human-Computer Interaction, HCI):    </a:t>
            </a:r>
            <a:r>
              <a:rPr lang="zh-CN" altLang="en-US" sz="4300" dirty="0">
                <a:solidFill>
                  <a:srgbClr val="FF0000"/>
                </a:solidFill>
              </a:rPr>
              <a:t>是研究人、计算机以及它们间相互影响的技术</a:t>
            </a:r>
          </a:p>
          <a:p>
            <a:pPr lvl="1">
              <a:buFont typeface="Wingdings" panose="05000000000000000000" pitchFamily="2" charset="2"/>
              <a:buChar char="Ø"/>
            </a:pPr>
            <a:r>
              <a:rPr lang="zh-CN" altLang="en-US" sz="4300" dirty="0">
                <a:solidFill>
                  <a:srgbClr val="FF0000"/>
                </a:solidFill>
              </a:rPr>
              <a:t>用户界面</a:t>
            </a:r>
            <a:r>
              <a:rPr lang="en-US" altLang="zh-CN" sz="4300" dirty="0">
                <a:solidFill>
                  <a:srgbClr val="FF0000"/>
                </a:solidFill>
              </a:rPr>
              <a:t>(</a:t>
            </a:r>
            <a:r>
              <a:rPr lang="zh-CN" altLang="en-US" sz="4300" dirty="0">
                <a:solidFill>
                  <a:srgbClr val="FF0000"/>
                </a:solidFill>
              </a:rPr>
              <a:t>人机界面</a:t>
            </a:r>
            <a:r>
              <a:rPr lang="en-US" altLang="zh-CN" sz="4300" dirty="0">
                <a:solidFill>
                  <a:srgbClr val="FF0000"/>
                </a:solidFill>
              </a:rPr>
              <a:t>):  </a:t>
            </a:r>
            <a:r>
              <a:rPr lang="zh-CN" altLang="en-US" sz="4300" dirty="0">
                <a:solidFill>
                  <a:srgbClr val="FF0000"/>
                </a:solidFill>
              </a:rPr>
              <a:t>是人与计算机之间传递、交换信息的媒介和对话接口，是计算机系统的重要组成部分 </a:t>
            </a:r>
          </a:p>
          <a:p>
            <a:pPr lvl="1">
              <a:buFont typeface="Wingdings" panose="05000000000000000000" pitchFamily="2" charset="2"/>
              <a:buChar char="Ø"/>
            </a:pPr>
            <a:r>
              <a:rPr lang="zh-CN" altLang="en-US" sz="4300" dirty="0">
                <a:solidFill>
                  <a:srgbClr val="FF0000"/>
                </a:solidFill>
              </a:rPr>
              <a:t>人机交互与用户界面是两个有着紧密联系而又不尽相同的概念</a:t>
            </a:r>
          </a:p>
          <a:p>
            <a:pPr lvl="1">
              <a:buFont typeface="Wingdings" panose="05000000000000000000" pitchFamily="2" charset="2"/>
              <a:buChar char="Ø"/>
            </a:pPr>
            <a:r>
              <a:rPr lang="zh-CN" altLang="en-US" sz="4300" dirty="0">
                <a:solidFill>
                  <a:srgbClr val="FF0000"/>
                </a:solidFill>
              </a:rPr>
              <a:t>人机交互强调的是技术和模型，用户界面是计算机的关键组成部分 </a:t>
            </a:r>
            <a:endParaRPr lang="en-US" altLang="zh-CN" sz="4300" dirty="0">
              <a:solidFill>
                <a:srgbClr val="FF0000"/>
              </a:solidFill>
            </a:endParaRPr>
          </a:p>
          <a:p>
            <a:pPr lvl="1">
              <a:buFont typeface="Wingdings" panose="05000000000000000000" pitchFamily="2" charset="2"/>
              <a:buChar char="Ø"/>
            </a:pPr>
            <a:endParaRPr lang="en-US" altLang="zh-CN" sz="3100" dirty="0"/>
          </a:p>
          <a:p>
            <a:r>
              <a:rPr lang="en-US" altLang="zh-CN" sz="5500" b="1" dirty="0">
                <a:solidFill>
                  <a:srgbClr val="FF0000"/>
                </a:solidFill>
              </a:rPr>
              <a:t>WIMP</a:t>
            </a:r>
            <a:r>
              <a:rPr lang="zh-CN" altLang="en-US" sz="5500" b="1" dirty="0">
                <a:solidFill>
                  <a:srgbClr val="FF0000"/>
                </a:solidFill>
              </a:rPr>
              <a:t>范式</a:t>
            </a:r>
            <a:r>
              <a:rPr lang="en-US" altLang="zh-CN" sz="5500" b="1" dirty="0">
                <a:solidFill>
                  <a:srgbClr val="FF0000"/>
                </a:solidFill>
              </a:rPr>
              <a:t>    </a:t>
            </a:r>
            <a:r>
              <a:rPr lang="en-US" altLang="zh-CN" sz="5500" dirty="0"/>
              <a:t>Windows/ Icons/Menus/Pointer</a:t>
            </a:r>
            <a:endParaRPr lang="zh-CN" altLang="en-US" sz="3700" dirty="0"/>
          </a:p>
          <a:p>
            <a:pPr marL="0" indent="0">
              <a:buNone/>
            </a:pPr>
            <a:endParaRPr lang="en-US" altLang="zh-CN" sz="3700" dirty="0"/>
          </a:p>
          <a:p>
            <a:pPr>
              <a:lnSpc>
                <a:spcPct val="150000"/>
              </a:lnSpc>
            </a:pPr>
            <a:r>
              <a:rPr lang="zh-CN" altLang="en-US" sz="4300" dirty="0"/>
              <a:t>非自然人机交互方法：人与计算机间的交互通过键盘、鼠标、显示屏等工具实现。</a:t>
            </a:r>
          </a:p>
          <a:p>
            <a:pPr>
              <a:lnSpc>
                <a:spcPct val="150000"/>
              </a:lnSpc>
            </a:pPr>
            <a:r>
              <a:rPr lang="zh-CN" altLang="en-US" sz="4300" b="1" dirty="0">
                <a:solidFill>
                  <a:srgbClr val="FF0000"/>
                </a:solidFill>
              </a:rPr>
              <a:t>自然（虚拟现实）人机交互</a:t>
            </a:r>
            <a:r>
              <a:rPr lang="zh-CN" altLang="en-US" sz="4300" dirty="0"/>
              <a:t>方法：</a:t>
            </a:r>
          </a:p>
          <a:p>
            <a:pPr lvl="1">
              <a:lnSpc>
                <a:spcPct val="150000"/>
              </a:lnSpc>
            </a:pPr>
            <a:r>
              <a:rPr lang="zh-CN" altLang="en-US" sz="4300" dirty="0"/>
              <a:t>将计算科学处理对象统一看作一个计算机生成空间（虚拟空间或虚拟环境），并将操作它的人看作是这个空间的一个组成部分</a:t>
            </a:r>
          </a:p>
          <a:p>
            <a:pPr lvl="1">
              <a:lnSpc>
                <a:spcPct val="150000"/>
              </a:lnSpc>
            </a:pPr>
            <a:r>
              <a:rPr lang="zh-CN" altLang="en-US" sz="4300" dirty="0"/>
              <a:t>人与计算机空间的对象之间的交互是通过各种先进的感知技术与显示技术（即虚拟现实技术）完成</a:t>
            </a:r>
          </a:p>
          <a:p>
            <a:pPr lvl="1">
              <a:lnSpc>
                <a:spcPct val="150000"/>
              </a:lnSpc>
            </a:pPr>
            <a:r>
              <a:rPr lang="zh-CN" altLang="en-US" sz="4300" dirty="0"/>
              <a:t>人可以感受到虚拟环境中的对象，虚拟环境也可以感受到人对它的各种操作</a:t>
            </a:r>
          </a:p>
          <a:p>
            <a:endParaRPr lang="en-US" altLang="zh-CN" sz="4300" dirty="0"/>
          </a:p>
          <a:p>
            <a:r>
              <a:rPr lang="zh-CN" altLang="en-US" sz="4900" b="1" dirty="0">
                <a:solidFill>
                  <a:srgbClr val="FF0000"/>
                </a:solidFill>
              </a:rPr>
              <a:t>普适计算</a:t>
            </a:r>
            <a:r>
              <a:rPr lang="zh-CN" altLang="en-US" sz="4900" dirty="0"/>
              <a:t>（</a:t>
            </a:r>
            <a:r>
              <a:rPr lang="en-US" altLang="zh-CN" sz="4900" dirty="0"/>
              <a:t>Ubiquitous computing</a:t>
            </a:r>
            <a:r>
              <a:rPr lang="zh-CN" altLang="en-US" sz="4900" dirty="0"/>
              <a:t>（</a:t>
            </a:r>
            <a:r>
              <a:rPr lang="en-US" altLang="zh-CN" sz="4900" dirty="0"/>
              <a:t>ubicomp</a:t>
            </a:r>
            <a:r>
              <a:rPr lang="zh-CN" altLang="en-US" sz="4900" dirty="0"/>
              <a:t>）、</a:t>
            </a:r>
            <a:r>
              <a:rPr lang="en-US" altLang="zh-CN" sz="4900" dirty="0"/>
              <a:t>pervasive computing</a:t>
            </a:r>
            <a:r>
              <a:rPr lang="zh-CN" altLang="en-US" sz="4900" dirty="0"/>
              <a:t>），又称普存计算、普及计算、遍布式计算、泛在计算，是一个强调和环境融为一体的计算概念，而计算机本身则从人们的视线里消失。 在普适计算的模式下，人们能够在任何时间、任何地点、以任何方式进行信息的获取与处理。</a:t>
            </a:r>
            <a:endParaRPr lang="en-US" altLang="zh-CN" sz="4900" dirty="0"/>
          </a:p>
          <a:p>
            <a:endParaRPr lang="en-US" altLang="zh-CN" sz="3700" dirty="0"/>
          </a:p>
          <a:p>
            <a:r>
              <a:rPr lang="zh-CN" altLang="en-US" sz="4900" dirty="0"/>
              <a:t>以</a:t>
            </a:r>
            <a:r>
              <a:rPr lang="zh-CN" altLang="en-US" sz="4900" b="1" dirty="0">
                <a:solidFill>
                  <a:srgbClr val="FF0000"/>
                </a:solidFill>
              </a:rPr>
              <a:t>用户为中心</a:t>
            </a:r>
            <a:r>
              <a:rPr lang="zh-CN" altLang="en-US" sz="4900" dirty="0"/>
              <a:t>的设计</a:t>
            </a:r>
          </a:p>
          <a:p>
            <a:endParaRPr lang="en-US" altLang="zh-CN" dirty="0"/>
          </a:p>
        </p:txBody>
      </p:sp>
    </p:spTree>
    <p:extLst>
      <p:ext uri="{BB962C8B-B14F-4D97-AF65-F5344CB8AC3E}">
        <p14:creationId xmlns:p14="http://schemas.microsoft.com/office/powerpoint/2010/main" val="66435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B2E6A6-F02A-4281-ADE7-9E5626517218}"/>
              </a:ext>
            </a:extLst>
          </p:cNvPr>
          <p:cNvSpPr>
            <a:spLocks noGrp="1"/>
          </p:cNvSpPr>
          <p:nvPr>
            <p:ph type="title"/>
          </p:nvPr>
        </p:nvSpPr>
        <p:spPr/>
        <p:txBody>
          <a:bodyPr/>
          <a:lstStyle/>
          <a:p>
            <a:r>
              <a:rPr lang="zh-CN" altLang="en-US" dirty="0"/>
              <a:t>虚拟现实系统与图形流水线</a:t>
            </a:r>
          </a:p>
        </p:txBody>
      </p:sp>
      <p:sp>
        <p:nvSpPr>
          <p:cNvPr id="3" name="内容占位符 2">
            <a:extLst>
              <a:ext uri="{FF2B5EF4-FFF2-40B4-BE49-F238E27FC236}">
                <a16:creationId xmlns:a16="http://schemas.microsoft.com/office/drawing/2014/main" id="{22B1F019-6CE5-4D97-AC5D-6FB2CB32B879}"/>
              </a:ext>
            </a:extLst>
          </p:cNvPr>
          <p:cNvSpPr>
            <a:spLocks noGrp="1"/>
          </p:cNvSpPr>
          <p:nvPr>
            <p:ph idx="1"/>
          </p:nvPr>
        </p:nvSpPr>
        <p:spPr/>
        <p:txBody>
          <a:bodyPr/>
          <a:lstStyle/>
          <a:p>
            <a:endParaRPr lang="zh-CN" altLang="en-US" dirty="0"/>
          </a:p>
        </p:txBody>
      </p:sp>
      <p:pic>
        <p:nvPicPr>
          <p:cNvPr id="17" name="图片 16">
            <a:extLst>
              <a:ext uri="{FF2B5EF4-FFF2-40B4-BE49-F238E27FC236}">
                <a16:creationId xmlns:a16="http://schemas.microsoft.com/office/drawing/2014/main" id="{D0680251-A823-4872-AAE5-AF357BB672AE}"/>
              </a:ext>
            </a:extLst>
          </p:cNvPr>
          <p:cNvPicPr>
            <a:picLocks noChangeAspect="1"/>
          </p:cNvPicPr>
          <p:nvPr/>
        </p:nvPicPr>
        <p:blipFill>
          <a:blip r:embed="rId2"/>
          <a:stretch>
            <a:fillRect/>
          </a:stretch>
        </p:blipFill>
        <p:spPr>
          <a:xfrm>
            <a:off x="1187624" y="1490856"/>
            <a:ext cx="6510567" cy="5229200"/>
          </a:xfrm>
          <a:prstGeom prst="rect">
            <a:avLst/>
          </a:prstGeom>
        </p:spPr>
      </p:pic>
    </p:spTree>
    <p:extLst>
      <p:ext uri="{BB962C8B-B14F-4D97-AF65-F5344CB8AC3E}">
        <p14:creationId xmlns:p14="http://schemas.microsoft.com/office/powerpoint/2010/main" val="33966572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3">
            <a:extLst>
              <a:ext uri="{FF2B5EF4-FFF2-40B4-BE49-F238E27FC236}">
                <a16:creationId xmlns:a16="http://schemas.microsoft.com/office/drawing/2014/main" id="{7B1DCEB0-8C97-49B7-A918-AB7A4E1731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5085184"/>
            <a:ext cx="3764896" cy="1728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2543805E-0E00-426C-97A8-1629BE6ADCDE}"/>
              </a:ext>
            </a:extLst>
          </p:cNvPr>
          <p:cNvSpPr>
            <a:spLocks noGrp="1"/>
          </p:cNvSpPr>
          <p:nvPr>
            <p:ph type="title"/>
          </p:nvPr>
        </p:nvSpPr>
        <p:spPr/>
        <p:txBody>
          <a:bodyPr/>
          <a:lstStyle/>
          <a:p>
            <a:r>
              <a:rPr lang="zh-CN" altLang="en-US" dirty="0"/>
              <a:t>虚拟现实系统的跟踪设备</a:t>
            </a:r>
          </a:p>
        </p:txBody>
      </p:sp>
      <p:sp>
        <p:nvSpPr>
          <p:cNvPr id="3" name="内容占位符 2">
            <a:extLst>
              <a:ext uri="{FF2B5EF4-FFF2-40B4-BE49-F238E27FC236}">
                <a16:creationId xmlns:a16="http://schemas.microsoft.com/office/drawing/2014/main" id="{EC97A35D-01BA-45C0-AF55-85C7EFBCAFF6}"/>
              </a:ext>
            </a:extLst>
          </p:cNvPr>
          <p:cNvSpPr>
            <a:spLocks noGrp="1"/>
          </p:cNvSpPr>
          <p:nvPr>
            <p:ph idx="1"/>
          </p:nvPr>
        </p:nvSpPr>
        <p:spPr/>
        <p:txBody>
          <a:bodyPr/>
          <a:lstStyle/>
          <a:p>
            <a:r>
              <a:rPr lang="zh-CN" altLang="en-US" b="1" dirty="0">
                <a:solidFill>
                  <a:srgbClr val="FF0000"/>
                </a:solidFill>
              </a:rPr>
              <a:t>光学跟踪设备</a:t>
            </a:r>
            <a:endParaRPr lang="en-US" altLang="zh-CN" b="1" dirty="0">
              <a:solidFill>
                <a:srgbClr val="FF0000"/>
              </a:solidFill>
            </a:endParaRPr>
          </a:p>
          <a:p>
            <a:r>
              <a:rPr lang="zh-CN" altLang="en-US" b="1" dirty="0">
                <a:solidFill>
                  <a:srgbClr val="FF0000"/>
                </a:solidFill>
              </a:rPr>
              <a:t>相机测距  单相机？多相机？</a:t>
            </a:r>
          </a:p>
        </p:txBody>
      </p:sp>
      <p:pic>
        <p:nvPicPr>
          <p:cNvPr id="4" name="Picture 1" descr="C:\Users\Administrator\AppData\Roaming\Tencent\Users\14333679\QQ\WinTemp\RichOle\WJ}C@YO$0){W663LX}95H0X.png">
            <a:extLst>
              <a:ext uri="{FF2B5EF4-FFF2-40B4-BE49-F238E27FC236}">
                <a16:creationId xmlns:a16="http://schemas.microsoft.com/office/drawing/2014/main" id="{F9878AF1-C83A-4A69-81E6-645AFBD669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44530"/>
          <a:stretch>
            <a:fillRect/>
          </a:stretch>
        </p:blipFill>
        <p:spPr bwMode="auto">
          <a:xfrm>
            <a:off x="4385947" y="1717491"/>
            <a:ext cx="4197350" cy="379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a:extLst>
              <a:ext uri="{FF2B5EF4-FFF2-40B4-BE49-F238E27FC236}">
                <a16:creationId xmlns:a16="http://schemas.microsoft.com/office/drawing/2014/main" id="{94A7EB2B-F153-4B1C-808C-80BAF5FADDA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t="1547"/>
          <a:stretch>
            <a:fillRect/>
          </a:stretch>
        </p:blipFill>
        <p:spPr bwMode="auto">
          <a:xfrm>
            <a:off x="287033" y="2565417"/>
            <a:ext cx="4127771" cy="263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17304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02A54E-9ED2-4EC4-8017-10F196A8865D}"/>
              </a:ext>
            </a:extLst>
          </p:cNvPr>
          <p:cNvSpPr>
            <a:spLocks noGrp="1"/>
          </p:cNvSpPr>
          <p:nvPr>
            <p:ph type="title"/>
          </p:nvPr>
        </p:nvSpPr>
        <p:spPr/>
        <p:txBody>
          <a:bodyPr/>
          <a:lstStyle/>
          <a:p>
            <a:r>
              <a:rPr lang="zh-CN" altLang="en-US" dirty="0"/>
              <a:t>虚拟现实系统的输入设备</a:t>
            </a:r>
          </a:p>
        </p:txBody>
      </p:sp>
      <p:sp>
        <p:nvSpPr>
          <p:cNvPr id="3" name="内容占位符 2">
            <a:extLst>
              <a:ext uri="{FF2B5EF4-FFF2-40B4-BE49-F238E27FC236}">
                <a16:creationId xmlns:a16="http://schemas.microsoft.com/office/drawing/2014/main" id="{E6355530-6D32-44B9-8C13-D1F77D8831BC}"/>
              </a:ext>
            </a:extLst>
          </p:cNvPr>
          <p:cNvSpPr>
            <a:spLocks noGrp="1"/>
          </p:cNvSpPr>
          <p:nvPr>
            <p:ph idx="1"/>
          </p:nvPr>
        </p:nvSpPr>
        <p:spPr/>
        <p:txBody>
          <a:bodyPr/>
          <a:lstStyle/>
          <a:p>
            <a:endParaRPr lang="en-US" altLang="zh-CN" dirty="0"/>
          </a:p>
          <a:p>
            <a:r>
              <a:rPr lang="zh-CN" altLang="en-US" b="1" dirty="0">
                <a:solidFill>
                  <a:srgbClr val="FF0000"/>
                </a:solidFill>
              </a:rPr>
              <a:t>数据手套</a:t>
            </a:r>
            <a:endParaRPr lang="en-US" altLang="zh-CN" b="1" dirty="0">
              <a:solidFill>
                <a:srgbClr val="FF0000"/>
              </a:solidFill>
            </a:endParaRPr>
          </a:p>
          <a:p>
            <a:r>
              <a:rPr lang="zh-CN" altLang="en-US" b="1" dirty="0">
                <a:solidFill>
                  <a:srgbClr val="FF0000"/>
                </a:solidFill>
              </a:rPr>
              <a:t>数据衣</a:t>
            </a:r>
            <a:endParaRPr lang="en-US" altLang="zh-CN" b="1" dirty="0">
              <a:solidFill>
                <a:srgbClr val="FF0000"/>
              </a:solidFill>
            </a:endParaRPr>
          </a:p>
          <a:p>
            <a:r>
              <a:rPr lang="en-US" altLang="zh-CN" dirty="0" err="1"/>
              <a:t>LeapMotion</a:t>
            </a:r>
            <a:endParaRPr lang="en-US" altLang="zh-CN" dirty="0"/>
          </a:p>
          <a:p>
            <a:r>
              <a:rPr lang="zh-CN" altLang="en-US" dirty="0"/>
              <a:t>力反馈</a:t>
            </a:r>
          </a:p>
        </p:txBody>
      </p:sp>
      <p:pic>
        <p:nvPicPr>
          <p:cNvPr id="4" name="Picture 11">
            <a:extLst>
              <a:ext uri="{FF2B5EF4-FFF2-40B4-BE49-F238E27FC236}">
                <a16:creationId xmlns:a16="http://schemas.microsoft.com/office/drawing/2014/main" id="{6766882B-CD70-458D-BD21-613F51F011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64067"/>
          <a:stretch>
            <a:fillRect/>
          </a:stretch>
        </p:blipFill>
        <p:spPr bwMode="auto">
          <a:xfrm>
            <a:off x="2860798" y="1534304"/>
            <a:ext cx="2788741" cy="157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14" descr="http://www.senztech.cn/ckfinder/userfiles/images/1(10).jpg">
            <a:extLst>
              <a:ext uri="{FF2B5EF4-FFF2-40B4-BE49-F238E27FC236}">
                <a16:creationId xmlns:a16="http://schemas.microsoft.com/office/drawing/2014/main" id="{09FF4764-2177-427A-B184-86CDF36A6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6032"/>
          <a:stretch>
            <a:fillRect/>
          </a:stretch>
        </p:blipFill>
        <p:spPr bwMode="auto">
          <a:xfrm>
            <a:off x="5796136" y="1524000"/>
            <a:ext cx="2599456" cy="153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3D Systems Touch X力反馈设备_上海形宙数字技术有限公司">
            <a:extLst>
              <a:ext uri="{FF2B5EF4-FFF2-40B4-BE49-F238E27FC236}">
                <a16:creationId xmlns:a16="http://schemas.microsoft.com/office/drawing/2014/main" id="{E476809F-9FBD-4853-99AA-E24E505ED65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528" y="4149080"/>
            <a:ext cx="3431478" cy="1881951"/>
          </a:xfrm>
          <a:prstGeom prst="rect">
            <a:avLst/>
          </a:prstGeom>
          <a:noFill/>
          <a:extLst>
            <a:ext uri="{909E8E84-426E-40DD-AFC4-6F175D3DCCD1}">
              <a14:hiddenFill xmlns:a14="http://schemas.microsoft.com/office/drawing/2010/main">
                <a:solidFill>
                  <a:srgbClr val="FFFFFF"/>
                </a:solidFill>
              </a14:hiddenFill>
            </a:ext>
          </a:extLst>
        </p:spPr>
      </p:pic>
      <p:pic>
        <p:nvPicPr>
          <p:cNvPr id="9" name="内容占位符 773123">
            <a:extLst>
              <a:ext uri="{FF2B5EF4-FFF2-40B4-BE49-F238E27FC236}">
                <a16:creationId xmlns:a16="http://schemas.microsoft.com/office/drawing/2014/main" id="{BEEB76BA-2F42-4A1A-B9A6-111CD78FC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4255168" y="3365133"/>
            <a:ext cx="1862136" cy="2802186"/>
          </a:xfrm>
          <a:prstGeom prst="rect">
            <a:avLst/>
          </a:prstGeom>
        </p:spPr>
      </p:pic>
      <p:pic>
        <p:nvPicPr>
          <p:cNvPr id="10" name="图片 5">
            <a:extLst>
              <a:ext uri="{FF2B5EF4-FFF2-40B4-BE49-F238E27FC236}">
                <a16:creationId xmlns:a16="http://schemas.microsoft.com/office/drawing/2014/main" id="{38B1FB4B-A508-4842-A39F-20304A94DE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25969" y="3414023"/>
            <a:ext cx="2260111" cy="2704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145536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1C1324-3D52-4F87-8EB0-DAE4E88BD2A1}"/>
              </a:ext>
            </a:extLst>
          </p:cNvPr>
          <p:cNvSpPr>
            <a:spLocks noGrp="1"/>
          </p:cNvSpPr>
          <p:nvPr>
            <p:ph type="title"/>
          </p:nvPr>
        </p:nvSpPr>
        <p:spPr/>
        <p:txBody>
          <a:bodyPr/>
          <a:lstStyle/>
          <a:p>
            <a:r>
              <a:rPr lang="zh-CN" altLang="en-US" dirty="0"/>
              <a:t>虚拟现实系统的显示设备</a:t>
            </a:r>
          </a:p>
        </p:txBody>
      </p:sp>
      <p:sp>
        <p:nvSpPr>
          <p:cNvPr id="3" name="内容占位符 2">
            <a:extLst>
              <a:ext uri="{FF2B5EF4-FFF2-40B4-BE49-F238E27FC236}">
                <a16:creationId xmlns:a16="http://schemas.microsoft.com/office/drawing/2014/main" id="{EC5469C0-AD13-4781-A54B-2D847A3C6C36}"/>
              </a:ext>
            </a:extLst>
          </p:cNvPr>
          <p:cNvSpPr>
            <a:spLocks noGrp="1"/>
          </p:cNvSpPr>
          <p:nvPr>
            <p:ph idx="1"/>
          </p:nvPr>
        </p:nvSpPr>
        <p:spPr/>
        <p:txBody>
          <a:bodyPr/>
          <a:lstStyle/>
          <a:p>
            <a:r>
              <a:rPr lang="zh-CN" altLang="en-US" dirty="0"/>
              <a:t>人眼的深度感知，双目视差原理</a:t>
            </a:r>
            <a:endParaRPr lang="en-US" altLang="zh-CN" dirty="0"/>
          </a:p>
          <a:p>
            <a:r>
              <a:rPr lang="zh-CN" altLang="en-US" dirty="0"/>
              <a:t>头盔、眼镜</a:t>
            </a:r>
            <a:endParaRPr lang="en-US" altLang="zh-CN" dirty="0"/>
          </a:p>
          <a:p>
            <a:pPr lvl="2">
              <a:buFont typeface="Wingdings" panose="05000000000000000000" pitchFamily="2" charset="2"/>
              <a:buChar char="Ø"/>
            </a:pPr>
            <a:r>
              <a:rPr lang="zh-CN" altLang="en-US" sz="2200" dirty="0"/>
              <a:t>主动式眼鏡（</a:t>
            </a:r>
            <a:r>
              <a:rPr lang="en-US" altLang="zh-CN" sz="2200" dirty="0"/>
              <a:t>active glasses</a:t>
            </a:r>
            <a:r>
              <a:rPr lang="zh-CN" altLang="en-US" sz="2200" dirty="0"/>
              <a:t>） </a:t>
            </a:r>
          </a:p>
          <a:p>
            <a:pPr lvl="2">
              <a:buFont typeface="Wingdings" panose="05000000000000000000" pitchFamily="2" charset="2"/>
              <a:buChar char="Ø"/>
            </a:pPr>
            <a:r>
              <a:rPr lang="zh-CN" altLang="en-US" sz="2200" dirty="0"/>
              <a:t>被动式眼鏡（</a:t>
            </a:r>
            <a:r>
              <a:rPr lang="en-US" altLang="zh-CN" sz="2200" dirty="0"/>
              <a:t>passive glasses</a:t>
            </a:r>
            <a:r>
              <a:rPr lang="zh-CN" altLang="en-US" sz="2200" dirty="0"/>
              <a:t>） </a:t>
            </a:r>
          </a:p>
          <a:p>
            <a:pPr lvl="3">
              <a:buFont typeface="Wingdings" panose="05000000000000000000" pitchFamily="2" charset="2"/>
              <a:buChar char="Ø"/>
            </a:pPr>
            <a:r>
              <a:rPr lang="zh-CN" altLang="en-US" sz="2200" dirty="0"/>
              <a:t>彩色眼鏡（</a:t>
            </a:r>
            <a:r>
              <a:rPr lang="en-US" altLang="zh-CN" sz="2200" dirty="0"/>
              <a:t>anaglyph</a:t>
            </a:r>
            <a:r>
              <a:rPr lang="zh-CN" altLang="en-US" sz="2200" dirty="0"/>
              <a:t>） </a:t>
            </a:r>
          </a:p>
          <a:p>
            <a:pPr lvl="3">
              <a:buFont typeface="Wingdings" panose="05000000000000000000" pitchFamily="2" charset="2"/>
              <a:buChar char="Ø"/>
            </a:pPr>
            <a:r>
              <a:rPr lang="zh-CN" altLang="en-US" sz="2200" dirty="0"/>
              <a:t>偏光眼鏡（</a:t>
            </a:r>
            <a:r>
              <a:rPr lang="en-US" altLang="zh-CN" sz="2200" dirty="0"/>
              <a:t>polarizer</a:t>
            </a:r>
            <a:r>
              <a:rPr lang="zh-CN" altLang="en-US" sz="2200" dirty="0"/>
              <a:t>） </a:t>
            </a:r>
          </a:p>
          <a:p>
            <a:pPr lvl="2">
              <a:buFont typeface="Wingdings" panose="05000000000000000000" pitchFamily="2" charset="2"/>
              <a:buChar char="Ø"/>
            </a:pPr>
            <a:r>
              <a:rPr lang="zh-CN" altLang="en-US" sz="2200" dirty="0"/>
              <a:t>头戴式显示器（</a:t>
            </a:r>
            <a:r>
              <a:rPr lang="en-US" altLang="zh-CN" sz="2200" dirty="0"/>
              <a:t>head mount display -HMD</a:t>
            </a:r>
            <a:r>
              <a:rPr lang="zh-CN" altLang="en-US" sz="2200" dirty="0"/>
              <a:t>） </a:t>
            </a:r>
            <a:endParaRPr lang="en-US" altLang="zh-CN" sz="2200" dirty="0"/>
          </a:p>
          <a:p>
            <a:r>
              <a:rPr lang="en-US" altLang="zh-CN" dirty="0"/>
              <a:t>HTC </a:t>
            </a:r>
            <a:r>
              <a:rPr lang="en-US" altLang="zh-CN" dirty="0" err="1"/>
              <a:t>Vive</a:t>
            </a:r>
            <a:r>
              <a:rPr lang="en-US" altLang="zh-CN" dirty="0"/>
              <a:t>/Oculus Quest2/Google Cardboard</a:t>
            </a:r>
            <a:endParaRPr lang="zh-CN" altLang="en-US" dirty="0"/>
          </a:p>
        </p:txBody>
      </p:sp>
      <p:pic>
        <p:nvPicPr>
          <p:cNvPr id="5" name="图片 4">
            <a:extLst>
              <a:ext uri="{FF2B5EF4-FFF2-40B4-BE49-F238E27FC236}">
                <a16:creationId xmlns:a16="http://schemas.microsoft.com/office/drawing/2014/main" id="{CB5A2C4F-CFFD-465F-B796-B4A8C78E28B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44705" y="5017239"/>
            <a:ext cx="2187575"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7">
            <a:extLst>
              <a:ext uri="{FF2B5EF4-FFF2-40B4-BE49-F238E27FC236}">
                <a16:creationId xmlns:a16="http://schemas.microsoft.com/office/drawing/2014/main" id="{ECD4D3FD-04B0-4172-AC25-58FD7B3BC10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33907" y="1551086"/>
            <a:ext cx="1382372" cy="128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2">
            <a:extLst>
              <a:ext uri="{FF2B5EF4-FFF2-40B4-BE49-F238E27FC236}">
                <a16:creationId xmlns:a16="http://schemas.microsoft.com/office/drawing/2014/main" id="{F58E9E64-5C50-4A95-82FB-D5E3F16E97DE}"/>
              </a:ext>
            </a:extLst>
          </p:cNvPr>
          <p:cNvGrpSpPr>
            <a:grpSpLocks/>
          </p:cNvGrpSpPr>
          <p:nvPr/>
        </p:nvGrpSpPr>
        <p:grpSpPr bwMode="auto">
          <a:xfrm>
            <a:off x="333601" y="5257800"/>
            <a:ext cx="5256584" cy="1517968"/>
            <a:chOff x="1" y="1746"/>
            <a:chExt cx="14399" cy="5140"/>
          </a:xfrm>
        </p:grpSpPr>
        <p:pic>
          <p:nvPicPr>
            <p:cNvPr id="8" name="Picture 3">
              <a:extLst>
                <a:ext uri="{FF2B5EF4-FFF2-40B4-BE49-F238E27FC236}">
                  <a16:creationId xmlns:a16="http://schemas.microsoft.com/office/drawing/2014/main" id="{3223384B-A29D-491A-BFFE-9FE365FF28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 y="1746"/>
              <a:ext cx="8578" cy="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4">
              <a:extLst>
                <a:ext uri="{FF2B5EF4-FFF2-40B4-BE49-F238E27FC236}">
                  <a16:creationId xmlns:a16="http://schemas.microsoft.com/office/drawing/2014/main" id="{BAA16BA2-D27C-45F1-89F3-161C2BB65737}"/>
                </a:ext>
              </a:extLst>
            </p:cNvPr>
            <p:cNvGrpSpPr>
              <a:grpSpLocks/>
            </p:cNvGrpSpPr>
            <p:nvPr/>
          </p:nvGrpSpPr>
          <p:grpSpPr bwMode="auto">
            <a:xfrm>
              <a:off x="4595" y="1750"/>
              <a:ext cx="4114" cy="1334"/>
              <a:chOff x="4595" y="1750"/>
              <a:chExt cx="4114" cy="1334"/>
            </a:xfrm>
          </p:grpSpPr>
          <p:sp>
            <p:nvSpPr>
              <p:cNvPr id="110" name="Freeform 5">
                <a:extLst>
                  <a:ext uri="{FF2B5EF4-FFF2-40B4-BE49-F238E27FC236}">
                    <a16:creationId xmlns:a16="http://schemas.microsoft.com/office/drawing/2014/main" id="{4960E497-5986-4336-B1E0-DD91E4AD828E}"/>
                  </a:ext>
                </a:extLst>
              </p:cNvPr>
              <p:cNvSpPr>
                <a:spLocks/>
              </p:cNvSpPr>
              <p:nvPr/>
            </p:nvSpPr>
            <p:spPr bwMode="auto">
              <a:xfrm>
                <a:off x="4595" y="1750"/>
                <a:ext cx="4114" cy="1334"/>
              </a:xfrm>
              <a:custGeom>
                <a:avLst/>
                <a:gdLst>
                  <a:gd name="T0" fmla="*/ 4105 w 4114"/>
                  <a:gd name="T1" fmla="*/ 3084 h 1334"/>
                  <a:gd name="T2" fmla="*/ 4113 w 4114"/>
                  <a:gd name="T3" fmla="*/ 3084 h 1334"/>
                  <a:gd name="T4" fmla="*/ 4113 w 4114"/>
                  <a:gd name="T5" fmla="*/ 1757 h 1334"/>
                  <a:gd name="T6" fmla="*/ 4111 w 4114"/>
                  <a:gd name="T7" fmla="*/ 1752 h 1334"/>
                  <a:gd name="T8" fmla="*/ 4105 w 4114"/>
                  <a:gd name="T9" fmla="*/ 1750 h 1334"/>
                  <a:gd name="T10" fmla="*/ 8 w 4114"/>
                  <a:gd name="T11" fmla="*/ 1750 h 1334"/>
                  <a:gd name="T12" fmla="*/ 2 w 4114"/>
                  <a:gd name="T13" fmla="*/ 1752 h 1334"/>
                  <a:gd name="T14" fmla="*/ 0 w 4114"/>
                  <a:gd name="T15" fmla="*/ 1757 h 1334"/>
                  <a:gd name="T16" fmla="*/ 0 w 4114"/>
                  <a:gd name="T17" fmla="*/ 3084 h 1334"/>
                  <a:gd name="T18" fmla="*/ 8 w 4114"/>
                  <a:gd name="T19" fmla="*/ 3084 h 1334"/>
                  <a:gd name="T20" fmla="*/ 8 w 4114"/>
                  <a:gd name="T21" fmla="*/ 1764 h 1334"/>
                  <a:gd name="T22" fmla="*/ 15 w 4114"/>
                  <a:gd name="T23" fmla="*/ 1757 h 1334"/>
                  <a:gd name="T24" fmla="*/ 15 w 4114"/>
                  <a:gd name="T25" fmla="*/ 1764 h 1334"/>
                  <a:gd name="T26" fmla="*/ 4098 w 4114"/>
                  <a:gd name="T27" fmla="*/ 1764 h 1334"/>
                  <a:gd name="T28" fmla="*/ 4098 w 4114"/>
                  <a:gd name="T29" fmla="*/ 1757 h 1334"/>
                  <a:gd name="T30" fmla="*/ 4105 w 4114"/>
                  <a:gd name="T31" fmla="*/ 1764 h 1334"/>
                  <a:gd name="T32" fmla="*/ 4105 w 4114"/>
                  <a:gd name="T33" fmla="*/ 3084 h 133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14" h="1334">
                    <a:moveTo>
                      <a:pt x="4105" y="1334"/>
                    </a:moveTo>
                    <a:lnTo>
                      <a:pt x="4113" y="1334"/>
                    </a:lnTo>
                    <a:lnTo>
                      <a:pt x="4113" y="7"/>
                    </a:lnTo>
                    <a:lnTo>
                      <a:pt x="4111" y="2"/>
                    </a:lnTo>
                    <a:lnTo>
                      <a:pt x="4105" y="0"/>
                    </a:lnTo>
                    <a:lnTo>
                      <a:pt x="8" y="0"/>
                    </a:lnTo>
                    <a:lnTo>
                      <a:pt x="2" y="2"/>
                    </a:lnTo>
                    <a:lnTo>
                      <a:pt x="0" y="7"/>
                    </a:lnTo>
                    <a:lnTo>
                      <a:pt x="0" y="1334"/>
                    </a:lnTo>
                    <a:lnTo>
                      <a:pt x="8" y="1334"/>
                    </a:lnTo>
                    <a:lnTo>
                      <a:pt x="8" y="14"/>
                    </a:lnTo>
                    <a:lnTo>
                      <a:pt x="15" y="7"/>
                    </a:lnTo>
                    <a:lnTo>
                      <a:pt x="15" y="14"/>
                    </a:lnTo>
                    <a:lnTo>
                      <a:pt x="4098" y="14"/>
                    </a:lnTo>
                    <a:lnTo>
                      <a:pt x="4098" y="7"/>
                    </a:lnTo>
                    <a:lnTo>
                      <a:pt x="4105" y="14"/>
                    </a:lnTo>
                    <a:lnTo>
                      <a:pt x="4105" y="1334"/>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 name="Group 6">
              <a:extLst>
                <a:ext uri="{FF2B5EF4-FFF2-40B4-BE49-F238E27FC236}">
                  <a16:creationId xmlns:a16="http://schemas.microsoft.com/office/drawing/2014/main" id="{7332DF37-D4CA-4BBA-9D6B-05352008E422}"/>
                </a:ext>
              </a:extLst>
            </p:cNvPr>
            <p:cNvGrpSpPr>
              <a:grpSpLocks/>
            </p:cNvGrpSpPr>
            <p:nvPr/>
          </p:nvGrpSpPr>
          <p:grpSpPr bwMode="auto">
            <a:xfrm>
              <a:off x="4603" y="1757"/>
              <a:ext cx="7" cy="7"/>
              <a:chOff x="4603" y="1757"/>
              <a:chExt cx="7" cy="7"/>
            </a:xfrm>
          </p:grpSpPr>
          <p:sp>
            <p:nvSpPr>
              <p:cNvPr id="109" name="Freeform 7">
                <a:extLst>
                  <a:ext uri="{FF2B5EF4-FFF2-40B4-BE49-F238E27FC236}">
                    <a16:creationId xmlns:a16="http://schemas.microsoft.com/office/drawing/2014/main" id="{971DFBED-F9A0-4167-8D56-AADC0D54C07F}"/>
                  </a:ext>
                </a:extLst>
              </p:cNvPr>
              <p:cNvSpPr>
                <a:spLocks/>
              </p:cNvSpPr>
              <p:nvPr/>
            </p:nvSpPr>
            <p:spPr bwMode="auto">
              <a:xfrm>
                <a:off x="4603" y="1757"/>
                <a:ext cx="7" cy="7"/>
              </a:xfrm>
              <a:custGeom>
                <a:avLst/>
                <a:gdLst>
                  <a:gd name="T0" fmla="*/ 7 w 7"/>
                  <a:gd name="T1" fmla="*/ 1764 h 7"/>
                  <a:gd name="T2" fmla="*/ 7 w 7"/>
                  <a:gd name="T3" fmla="*/ 1757 h 7"/>
                  <a:gd name="T4" fmla="*/ 0 w 7"/>
                  <a:gd name="T5" fmla="*/ 1764 h 7"/>
                  <a:gd name="T6" fmla="*/ 7 w 7"/>
                  <a:gd name="T7" fmla="*/ 1764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7">
                    <a:moveTo>
                      <a:pt x="7" y="7"/>
                    </a:moveTo>
                    <a:lnTo>
                      <a:pt x="7" y="0"/>
                    </a:lnTo>
                    <a:lnTo>
                      <a:pt x="0" y="7"/>
                    </a:lnTo>
                    <a:lnTo>
                      <a:pt x="7" y="7"/>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1" name="Group 8">
              <a:extLst>
                <a:ext uri="{FF2B5EF4-FFF2-40B4-BE49-F238E27FC236}">
                  <a16:creationId xmlns:a16="http://schemas.microsoft.com/office/drawing/2014/main" id="{433803C9-7FD8-47C6-AFD1-F6A3D9886E80}"/>
                </a:ext>
              </a:extLst>
            </p:cNvPr>
            <p:cNvGrpSpPr>
              <a:grpSpLocks/>
            </p:cNvGrpSpPr>
            <p:nvPr/>
          </p:nvGrpSpPr>
          <p:grpSpPr bwMode="auto">
            <a:xfrm>
              <a:off x="4607" y="1764"/>
              <a:ext cx="2" cy="2094"/>
              <a:chOff x="4607" y="1764"/>
              <a:chExt cx="2" cy="2094"/>
            </a:xfrm>
          </p:grpSpPr>
          <p:sp>
            <p:nvSpPr>
              <p:cNvPr id="108" name="Freeform 9">
                <a:extLst>
                  <a:ext uri="{FF2B5EF4-FFF2-40B4-BE49-F238E27FC236}">
                    <a16:creationId xmlns:a16="http://schemas.microsoft.com/office/drawing/2014/main" id="{D6320AD7-9DC4-42C4-A25C-AA9C2C703892}"/>
                  </a:ext>
                </a:extLst>
              </p:cNvPr>
              <p:cNvSpPr>
                <a:spLocks/>
              </p:cNvSpPr>
              <p:nvPr/>
            </p:nvSpPr>
            <p:spPr bwMode="auto">
              <a:xfrm>
                <a:off x="4607" y="1764"/>
                <a:ext cx="2" cy="2094"/>
              </a:xfrm>
              <a:custGeom>
                <a:avLst/>
                <a:gdLst>
                  <a:gd name="T0" fmla="*/ 0 w 2"/>
                  <a:gd name="T1" fmla="*/ 1764 h 2094"/>
                  <a:gd name="T2" fmla="*/ 0 w 2"/>
                  <a:gd name="T3" fmla="*/ 3858 h 2094"/>
                  <a:gd name="T4" fmla="*/ 0 60000 65536"/>
                  <a:gd name="T5" fmla="*/ 0 60000 65536"/>
                </a:gdLst>
                <a:ahLst/>
                <a:cxnLst>
                  <a:cxn ang="T4">
                    <a:pos x="T0" y="T1"/>
                  </a:cxn>
                  <a:cxn ang="T5">
                    <a:pos x="T2" y="T3"/>
                  </a:cxn>
                </a:cxnLst>
                <a:rect l="0" t="0" r="r" b="b"/>
                <a:pathLst>
                  <a:path w="2" h="2094">
                    <a:moveTo>
                      <a:pt x="0" y="0"/>
                    </a:moveTo>
                    <a:lnTo>
                      <a:pt x="0" y="2094"/>
                    </a:lnTo>
                  </a:path>
                </a:pathLst>
              </a:custGeom>
              <a:noFill/>
              <a:ln w="584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2" name="Group 10">
              <a:extLst>
                <a:ext uri="{FF2B5EF4-FFF2-40B4-BE49-F238E27FC236}">
                  <a16:creationId xmlns:a16="http://schemas.microsoft.com/office/drawing/2014/main" id="{5CB617F1-8870-42BF-8EA8-3429ACC16D7C}"/>
                </a:ext>
              </a:extLst>
            </p:cNvPr>
            <p:cNvGrpSpPr>
              <a:grpSpLocks/>
            </p:cNvGrpSpPr>
            <p:nvPr/>
          </p:nvGrpSpPr>
          <p:grpSpPr bwMode="auto">
            <a:xfrm>
              <a:off x="8693" y="1757"/>
              <a:ext cx="7" cy="7"/>
              <a:chOff x="8693" y="1757"/>
              <a:chExt cx="7" cy="7"/>
            </a:xfrm>
          </p:grpSpPr>
          <p:sp>
            <p:nvSpPr>
              <p:cNvPr id="107" name="Freeform 11">
                <a:extLst>
                  <a:ext uri="{FF2B5EF4-FFF2-40B4-BE49-F238E27FC236}">
                    <a16:creationId xmlns:a16="http://schemas.microsoft.com/office/drawing/2014/main" id="{0030625A-7348-4228-BFE0-C5085F982E17}"/>
                  </a:ext>
                </a:extLst>
              </p:cNvPr>
              <p:cNvSpPr>
                <a:spLocks/>
              </p:cNvSpPr>
              <p:nvPr/>
            </p:nvSpPr>
            <p:spPr bwMode="auto">
              <a:xfrm>
                <a:off x="8693" y="1757"/>
                <a:ext cx="7" cy="7"/>
              </a:xfrm>
              <a:custGeom>
                <a:avLst/>
                <a:gdLst>
                  <a:gd name="T0" fmla="*/ 7 w 7"/>
                  <a:gd name="T1" fmla="*/ 1764 h 7"/>
                  <a:gd name="T2" fmla="*/ 0 w 7"/>
                  <a:gd name="T3" fmla="*/ 1757 h 7"/>
                  <a:gd name="T4" fmla="*/ 0 w 7"/>
                  <a:gd name="T5" fmla="*/ 1764 h 7"/>
                  <a:gd name="T6" fmla="*/ 7 w 7"/>
                  <a:gd name="T7" fmla="*/ 1764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7">
                    <a:moveTo>
                      <a:pt x="7" y="7"/>
                    </a:moveTo>
                    <a:lnTo>
                      <a:pt x="0" y="0"/>
                    </a:lnTo>
                    <a:lnTo>
                      <a:pt x="0" y="7"/>
                    </a:lnTo>
                    <a:lnTo>
                      <a:pt x="7" y="7"/>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3" name="Group 12">
              <a:extLst>
                <a:ext uri="{FF2B5EF4-FFF2-40B4-BE49-F238E27FC236}">
                  <a16:creationId xmlns:a16="http://schemas.microsoft.com/office/drawing/2014/main" id="{5F5AC3C4-87BB-4DA1-BE34-7566F2BAAEAA}"/>
                </a:ext>
              </a:extLst>
            </p:cNvPr>
            <p:cNvGrpSpPr>
              <a:grpSpLocks/>
            </p:cNvGrpSpPr>
            <p:nvPr/>
          </p:nvGrpSpPr>
          <p:grpSpPr bwMode="auto">
            <a:xfrm>
              <a:off x="8696" y="1764"/>
              <a:ext cx="2" cy="2094"/>
              <a:chOff x="8696" y="1764"/>
              <a:chExt cx="2" cy="2094"/>
            </a:xfrm>
          </p:grpSpPr>
          <p:sp>
            <p:nvSpPr>
              <p:cNvPr id="105" name="Freeform 13">
                <a:extLst>
                  <a:ext uri="{FF2B5EF4-FFF2-40B4-BE49-F238E27FC236}">
                    <a16:creationId xmlns:a16="http://schemas.microsoft.com/office/drawing/2014/main" id="{28CE623F-2E91-4B9A-89DC-8628317C91EB}"/>
                  </a:ext>
                </a:extLst>
              </p:cNvPr>
              <p:cNvSpPr>
                <a:spLocks/>
              </p:cNvSpPr>
              <p:nvPr/>
            </p:nvSpPr>
            <p:spPr bwMode="auto">
              <a:xfrm>
                <a:off x="8696" y="1764"/>
                <a:ext cx="2" cy="2094"/>
              </a:xfrm>
              <a:custGeom>
                <a:avLst/>
                <a:gdLst>
                  <a:gd name="T0" fmla="*/ 0 w 2"/>
                  <a:gd name="T1" fmla="*/ 1764 h 2094"/>
                  <a:gd name="T2" fmla="*/ 0 w 2"/>
                  <a:gd name="T3" fmla="*/ 3858 h 2094"/>
                  <a:gd name="T4" fmla="*/ 0 60000 65536"/>
                  <a:gd name="T5" fmla="*/ 0 60000 65536"/>
                </a:gdLst>
                <a:ahLst/>
                <a:cxnLst>
                  <a:cxn ang="T4">
                    <a:pos x="T0" y="T1"/>
                  </a:cxn>
                  <a:cxn ang="T5">
                    <a:pos x="T2" y="T3"/>
                  </a:cxn>
                </a:cxnLst>
                <a:rect l="0" t="0" r="r" b="b"/>
                <a:pathLst>
                  <a:path w="2" h="2094">
                    <a:moveTo>
                      <a:pt x="0" y="0"/>
                    </a:moveTo>
                    <a:lnTo>
                      <a:pt x="0" y="2094"/>
                    </a:lnTo>
                  </a:path>
                </a:pathLst>
              </a:custGeom>
              <a:noFill/>
              <a:ln w="584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06" name="Picture 14">
                <a:extLst>
                  <a:ext uri="{FF2B5EF4-FFF2-40B4-BE49-F238E27FC236}">
                    <a16:creationId xmlns:a16="http://schemas.microsoft.com/office/drawing/2014/main" id="{3F3377D0-7B41-4CB0-850C-F000DE614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8" y="1764"/>
                <a:ext cx="5378" cy="1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4" name="Group 15">
              <a:extLst>
                <a:ext uri="{FF2B5EF4-FFF2-40B4-BE49-F238E27FC236}">
                  <a16:creationId xmlns:a16="http://schemas.microsoft.com/office/drawing/2014/main" id="{D78BE820-66B3-4D95-8135-5D786B44FE8E}"/>
                </a:ext>
              </a:extLst>
            </p:cNvPr>
            <p:cNvGrpSpPr>
              <a:grpSpLocks/>
            </p:cNvGrpSpPr>
            <p:nvPr/>
          </p:nvGrpSpPr>
          <p:grpSpPr bwMode="auto">
            <a:xfrm>
              <a:off x="8863" y="1750"/>
              <a:ext cx="5408" cy="1334"/>
              <a:chOff x="8863" y="1750"/>
              <a:chExt cx="5408" cy="1334"/>
            </a:xfrm>
          </p:grpSpPr>
          <p:sp>
            <p:nvSpPr>
              <p:cNvPr id="104" name="Freeform 16">
                <a:extLst>
                  <a:ext uri="{FF2B5EF4-FFF2-40B4-BE49-F238E27FC236}">
                    <a16:creationId xmlns:a16="http://schemas.microsoft.com/office/drawing/2014/main" id="{9953BCDE-6555-4370-810E-9B288A37E333}"/>
                  </a:ext>
                </a:extLst>
              </p:cNvPr>
              <p:cNvSpPr>
                <a:spLocks/>
              </p:cNvSpPr>
              <p:nvPr/>
            </p:nvSpPr>
            <p:spPr bwMode="auto">
              <a:xfrm>
                <a:off x="8863" y="1750"/>
                <a:ext cx="5408" cy="1334"/>
              </a:xfrm>
              <a:custGeom>
                <a:avLst/>
                <a:gdLst>
                  <a:gd name="T0" fmla="*/ 5401 w 5408"/>
                  <a:gd name="T1" fmla="*/ 3084 h 1334"/>
                  <a:gd name="T2" fmla="*/ 5409 w 5408"/>
                  <a:gd name="T3" fmla="*/ 3084 h 1334"/>
                  <a:gd name="T4" fmla="*/ 5409 w 5408"/>
                  <a:gd name="T5" fmla="*/ 1750 h 1334"/>
                  <a:gd name="T6" fmla="*/ 0 w 5408"/>
                  <a:gd name="T7" fmla="*/ 1750 h 1334"/>
                  <a:gd name="T8" fmla="*/ 0 w 5408"/>
                  <a:gd name="T9" fmla="*/ 3084 h 1334"/>
                  <a:gd name="T10" fmla="*/ 7 w 5408"/>
                  <a:gd name="T11" fmla="*/ 3084 h 1334"/>
                  <a:gd name="T12" fmla="*/ 7 w 5408"/>
                  <a:gd name="T13" fmla="*/ 1764 h 1334"/>
                  <a:gd name="T14" fmla="*/ 15 w 5408"/>
                  <a:gd name="T15" fmla="*/ 1757 h 1334"/>
                  <a:gd name="T16" fmla="*/ 15 w 5408"/>
                  <a:gd name="T17" fmla="*/ 1764 h 1334"/>
                  <a:gd name="T18" fmla="*/ 5393 w 5408"/>
                  <a:gd name="T19" fmla="*/ 1764 h 1334"/>
                  <a:gd name="T20" fmla="*/ 5393 w 5408"/>
                  <a:gd name="T21" fmla="*/ 1757 h 1334"/>
                  <a:gd name="T22" fmla="*/ 5401 w 5408"/>
                  <a:gd name="T23" fmla="*/ 1764 h 1334"/>
                  <a:gd name="T24" fmla="*/ 5401 w 5408"/>
                  <a:gd name="T25" fmla="*/ 3084 h 133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408" h="1334">
                    <a:moveTo>
                      <a:pt x="5401" y="1334"/>
                    </a:moveTo>
                    <a:lnTo>
                      <a:pt x="5409" y="1334"/>
                    </a:lnTo>
                    <a:lnTo>
                      <a:pt x="5409" y="0"/>
                    </a:lnTo>
                    <a:lnTo>
                      <a:pt x="0" y="0"/>
                    </a:lnTo>
                    <a:lnTo>
                      <a:pt x="0" y="1334"/>
                    </a:lnTo>
                    <a:lnTo>
                      <a:pt x="7" y="1334"/>
                    </a:lnTo>
                    <a:lnTo>
                      <a:pt x="7" y="14"/>
                    </a:lnTo>
                    <a:lnTo>
                      <a:pt x="15" y="7"/>
                    </a:lnTo>
                    <a:lnTo>
                      <a:pt x="15" y="14"/>
                    </a:lnTo>
                    <a:lnTo>
                      <a:pt x="5393" y="14"/>
                    </a:lnTo>
                    <a:lnTo>
                      <a:pt x="5393" y="7"/>
                    </a:lnTo>
                    <a:lnTo>
                      <a:pt x="5401" y="14"/>
                    </a:lnTo>
                    <a:lnTo>
                      <a:pt x="5401" y="1334"/>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 name="Group 17">
              <a:extLst>
                <a:ext uri="{FF2B5EF4-FFF2-40B4-BE49-F238E27FC236}">
                  <a16:creationId xmlns:a16="http://schemas.microsoft.com/office/drawing/2014/main" id="{8140DF3C-7472-480C-8C48-FF1C00A3303C}"/>
                </a:ext>
              </a:extLst>
            </p:cNvPr>
            <p:cNvGrpSpPr>
              <a:grpSpLocks/>
            </p:cNvGrpSpPr>
            <p:nvPr/>
          </p:nvGrpSpPr>
          <p:grpSpPr bwMode="auto">
            <a:xfrm>
              <a:off x="8870" y="1757"/>
              <a:ext cx="7" cy="7"/>
              <a:chOff x="8870" y="1757"/>
              <a:chExt cx="7" cy="7"/>
            </a:xfrm>
          </p:grpSpPr>
          <p:sp>
            <p:nvSpPr>
              <p:cNvPr id="103" name="Freeform 18">
                <a:extLst>
                  <a:ext uri="{FF2B5EF4-FFF2-40B4-BE49-F238E27FC236}">
                    <a16:creationId xmlns:a16="http://schemas.microsoft.com/office/drawing/2014/main" id="{9E5FE982-A223-4E72-A106-BEC30C7A55B9}"/>
                  </a:ext>
                </a:extLst>
              </p:cNvPr>
              <p:cNvSpPr>
                <a:spLocks/>
              </p:cNvSpPr>
              <p:nvPr/>
            </p:nvSpPr>
            <p:spPr bwMode="auto">
              <a:xfrm>
                <a:off x="8870" y="1757"/>
                <a:ext cx="7" cy="7"/>
              </a:xfrm>
              <a:custGeom>
                <a:avLst/>
                <a:gdLst>
                  <a:gd name="T0" fmla="*/ 8 w 7"/>
                  <a:gd name="T1" fmla="*/ 1764 h 7"/>
                  <a:gd name="T2" fmla="*/ 8 w 7"/>
                  <a:gd name="T3" fmla="*/ 1757 h 7"/>
                  <a:gd name="T4" fmla="*/ 0 w 7"/>
                  <a:gd name="T5" fmla="*/ 1764 h 7"/>
                  <a:gd name="T6" fmla="*/ 8 w 7"/>
                  <a:gd name="T7" fmla="*/ 1764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7">
                    <a:moveTo>
                      <a:pt x="8" y="7"/>
                    </a:moveTo>
                    <a:lnTo>
                      <a:pt x="8" y="0"/>
                    </a:lnTo>
                    <a:lnTo>
                      <a:pt x="0" y="7"/>
                    </a:lnTo>
                    <a:lnTo>
                      <a:pt x="8" y="7"/>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6" name="Group 19">
              <a:extLst>
                <a:ext uri="{FF2B5EF4-FFF2-40B4-BE49-F238E27FC236}">
                  <a16:creationId xmlns:a16="http://schemas.microsoft.com/office/drawing/2014/main" id="{168918A8-4709-4306-A8AD-67C4D8F12388}"/>
                </a:ext>
              </a:extLst>
            </p:cNvPr>
            <p:cNvGrpSpPr>
              <a:grpSpLocks/>
            </p:cNvGrpSpPr>
            <p:nvPr/>
          </p:nvGrpSpPr>
          <p:grpSpPr bwMode="auto">
            <a:xfrm>
              <a:off x="8874" y="1764"/>
              <a:ext cx="2" cy="3638"/>
              <a:chOff x="8874" y="1764"/>
              <a:chExt cx="2" cy="3638"/>
            </a:xfrm>
          </p:grpSpPr>
          <p:sp>
            <p:nvSpPr>
              <p:cNvPr id="102" name="Freeform 20">
                <a:extLst>
                  <a:ext uri="{FF2B5EF4-FFF2-40B4-BE49-F238E27FC236}">
                    <a16:creationId xmlns:a16="http://schemas.microsoft.com/office/drawing/2014/main" id="{1C5D79D0-DB2A-4545-AAC9-11EC6BCAF139}"/>
                  </a:ext>
                </a:extLst>
              </p:cNvPr>
              <p:cNvSpPr>
                <a:spLocks/>
              </p:cNvSpPr>
              <p:nvPr/>
            </p:nvSpPr>
            <p:spPr bwMode="auto">
              <a:xfrm>
                <a:off x="8874" y="1764"/>
                <a:ext cx="2" cy="3638"/>
              </a:xfrm>
              <a:custGeom>
                <a:avLst/>
                <a:gdLst>
                  <a:gd name="T0" fmla="*/ 0 w 2"/>
                  <a:gd name="T1" fmla="*/ 1764 h 3638"/>
                  <a:gd name="T2" fmla="*/ 0 w 2"/>
                  <a:gd name="T3" fmla="*/ 5402 h 3638"/>
                  <a:gd name="T4" fmla="*/ 0 60000 65536"/>
                  <a:gd name="T5" fmla="*/ 0 60000 65536"/>
                </a:gdLst>
                <a:ahLst/>
                <a:cxnLst>
                  <a:cxn ang="T4">
                    <a:pos x="T0" y="T1"/>
                  </a:cxn>
                  <a:cxn ang="T5">
                    <a:pos x="T2" y="T3"/>
                  </a:cxn>
                </a:cxnLst>
                <a:rect l="0" t="0" r="r" b="b"/>
                <a:pathLst>
                  <a:path w="2" h="3638">
                    <a:moveTo>
                      <a:pt x="0" y="0"/>
                    </a:moveTo>
                    <a:lnTo>
                      <a:pt x="0" y="3638"/>
                    </a:lnTo>
                  </a:path>
                </a:pathLst>
              </a:custGeom>
              <a:noFill/>
              <a:ln w="584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7" name="Group 21">
              <a:extLst>
                <a:ext uri="{FF2B5EF4-FFF2-40B4-BE49-F238E27FC236}">
                  <a16:creationId xmlns:a16="http://schemas.microsoft.com/office/drawing/2014/main" id="{C488F696-588B-4F6E-AA19-EF9CB26ABA0D}"/>
                </a:ext>
              </a:extLst>
            </p:cNvPr>
            <p:cNvGrpSpPr>
              <a:grpSpLocks/>
            </p:cNvGrpSpPr>
            <p:nvPr/>
          </p:nvGrpSpPr>
          <p:grpSpPr bwMode="auto">
            <a:xfrm>
              <a:off x="14256" y="1757"/>
              <a:ext cx="8" cy="7"/>
              <a:chOff x="14256" y="1757"/>
              <a:chExt cx="8" cy="7"/>
            </a:xfrm>
          </p:grpSpPr>
          <p:sp>
            <p:nvSpPr>
              <p:cNvPr id="101" name="Freeform 22">
                <a:extLst>
                  <a:ext uri="{FF2B5EF4-FFF2-40B4-BE49-F238E27FC236}">
                    <a16:creationId xmlns:a16="http://schemas.microsoft.com/office/drawing/2014/main" id="{7FA3A089-EDB5-48C9-8901-C03321692A37}"/>
                  </a:ext>
                </a:extLst>
              </p:cNvPr>
              <p:cNvSpPr>
                <a:spLocks/>
              </p:cNvSpPr>
              <p:nvPr/>
            </p:nvSpPr>
            <p:spPr bwMode="auto">
              <a:xfrm>
                <a:off x="14256" y="1757"/>
                <a:ext cx="8" cy="7"/>
              </a:xfrm>
              <a:custGeom>
                <a:avLst/>
                <a:gdLst>
                  <a:gd name="T0" fmla="*/ 8 w 8"/>
                  <a:gd name="T1" fmla="*/ 1764 h 7"/>
                  <a:gd name="T2" fmla="*/ 0 w 8"/>
                  <a:gd name="T3" fmla="*/ 1757 h 7"/>
                  <a:gd name="T4" fmla="*/ 0 w 8"/>
                  <a:gd name="T5" fmla="*/ 1764 h 7"/>
                  <a:gd name="T6" fmla="*/ 8 w 8"/>
                  <a:gd name="T7" fmla="*/ 1764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7">
                    <a:moveTo>
                      <a:pt x="8" y="7"/>
                    </a:moveTo>
                    <a:lnTo>
                      <a:pt x="0" y="0"/>
                    </a:lnTo>
                    <a:lnTo>
                      <a:pt x="0" y="7"/>
                    </a:lnTo>
                    <a:lnTo>
                      <a:pt x="8" y="7"/>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8" name="Group 23">
              <a:extLst>
                <a:ext uri="{FF2B5EF4-FFF2-40B4-BE49-F238E27FC236}">
                  <a16:creationId xmlns:a16="http://schemas.microsoft.com/office/drawing/2014/main" id="{D358C469-D72F-4578-B118-CD187D07D17E}"/>
                </a:ext>
              </a:extLst>
            </p:cNvPr>
            <p:cNvGrpSpPr>
              <a:grpSpLocks/>
            </p:cNvGrpSpPr>
            <p:nvPr/>
          </p:nvGrpSpPr>
          <p:grpSpPr bwMode="auto">
            <a:xfrm>
              <a:off x="14260" y="1764"/>
              <a:ext cx="2" cy="3638"/>
              <a:chOff x="14260" y="1764"/>
              <a:chExt cx="2" cy="3638"/>
            </a:xfrm>
          </p:grpSpPr>
          <p:sp>
            <p:nvSpPr>
              <p:cNvPr id="100" name="Freeform 24">
                <a:extLst>
                  <a:ext uri="{FF2B5EF4-FFF2-40B4-BE49-F238E27FC236}">
                    <a16:creationId xmlns:a16="http://schemas.microsoft.com/office/drawing/2014/main" id="{EE49D124-F35A-4773-9194-94EB324AADC3}"/>
                  </a:ext>
                </a:extLst>
              </p:cNvPr>
              <p:cNvSpPr>
                <a:spLocks/>
              </p:cNvSpPr>
              <p:nvPr/>
            </p:nvSpPr>
            <p:spPr bwMode="auto">
              <a:xfrm>
                <a:off x="14260" y="1764"/>
                <a:ext cx="2" cy="3638"/>
              </a:xfrm>
              <a:custGeom>
                <a:avLst/>
                <a:gdLst>
                  <a:gd name="T0" fmla="*/ 0 w 2"/>
                  <a:gd name="T1" fmla="*/ 1764 h 3638"/>
                  <a:gd name="T2" fmla="*/ 0 w 2"/>
                  <a:gd name="T3" fmla="*/ 5402 h 3638"/>
                  <a:gd name="T4" fmla="*/ 0 60000 65536"/>
                  <a:gd name="T5" fmla="*/ 0 60000 65536"/>
                </a:gdLst>
                <a:ahLst/>
                <a:cxnLst>
                  <a:cxn ang="T4">
                    <a:pos x="T0" y="T1"/>
                  </a:cxn>
                  <a:cxn ang="T5">
                    <a:pos x="T2" y="T3"/>
                  </a:cxn>
                </a:cxnLst>
                <a:rect l="0" t="0" r="r" b="b"/>
                <a:pathLst>
                  <a:path w="2" h="3638">
                    <a:moveTo>
                      <a:pt x="0" y="0"/>
                    </a:moveTo>
                    <a:lnTo>
                      <a:pt x="0" y="3638"/>
                    </a:lnTo>
                  </a:path>
                </a:pathLst>
              </a:custGeom>
              <a:noFill/>
              <a:ln w="6604">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19" name="Group 25">
              <a:extLst>
                <a:ext uri="{FF2B5EF4-FFF2-40B4-BE49-F238E27FC236}">
                  <a16:creationId xmlns:a16="http://schemas.microsoft.com/office/drawing/2014/main" id="{3BEBEE67-1828-48AF-83FD-B0F1B6D16ADA}"/>
                </a:ext>
              </a:extLst>
            </p:cNvPr>
            <p:cNvGrpSpPr>
              <a:grpSpLocks/>
            </p:cNvGrpSpPr>
            <p:nvPr/>
          </p:nvGrpSpPr>
          <p:grpSpPr bwMode="auto">
            <a:xfrm>
              <a:off x="1" y="3084"/>
              <a:ext cx="14399" cy="1542"/>
              <a:chOff x="1" y="3084"/>
              <a:chExt cx="14399" cy="1542"/>
            </a:xfrm>
          </p:grpSpPr>
          <p:sp>
            <p:nvSpPr>
              <p:cNvPr id="97" name="Freeform 26">
                <a:extLst>
                  <a:ext uri="{FF2B5EF4-FFF2-40B4-BE49-F238E27FC236}">
                    <a16:creationId xmlns:a16="http://schemas.microsoft.com/office/drawing/2014/main" id="{83C5C4CE-26DE-43FA-AE03-7A472EFEF397}"/>
                  </a:ext>
                </a:extLst>
              </p:cNvPr>
              <p:cNvSpPr>
                <a:spLocks/>
              </p:cNvSpPr>
              <p:nvPr/>
            </p:nvSpPr>
            <p:spPr bwMode="auto">
              <a:xfrm>
                <a:off x="1" y="3084"/>
                <a:ext cx="14399" cy="1542"/>
              </a:xfrm>
              <a:custGeom>
                <a:avLst/>
                <a:gdLst>
                  <a:gd name="T0" fmla="*/ 14399 w 14399"/>
                  <a:gd name="T1" fmla="*/ 3085 h 1542"/>
                  <a:gd name="T2" fmla="*/ 0 w 14399"/>
                  <a:gd name="T3" fmla="*/ 3085 h 1542"/>
                  <a:gd name="T4" fmla="*/ 0 w 14399"/>
                  <a:gd name="T5" fmla="*/ 4627 h 1542"/>
                  <a:gd name="T6" fmla="*/ 14399 w 14399"/>
                  <a:gd name="T7" fmla="*/ 4627 h 1542"/>
                  <a:gd name="T8" fmla="*/ 14399 w 14399"/>
                  <a:gd name="T9" fmla="*/ 3085 h 15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99" h="1542">
                    <a:moveTo>
                      <a:pt x="14399" y="1"/>
                    </a:moveTo>
                    <a:lnTo>
                      <a:pt x="0" y="1"/>
                    </a:lnTo>
                    <a:lnTo>
                      <a:pt x="0" y="1543"/>
                    </a:lnTo>
                    <a:lnTo>
                      <a:pt x="14399" y="1543"/>
                    </a:lnTo>
                    <a:lnTo>
                      <a:pt x="14399" y="1"/>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98" name="Picture 27">
                <a:extLst>
                  <a:ext uri="{FF2B5EF4-FFF2-40B4-BE49-F238E27FC236}">
                    <a16:creationId xmlns:a16="http://schemas.microsoft.com/office/drawing/2014/main" id="{E7B16A6E-1756-4517-A49A-689406AB7E4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4" y="3084"/>
                <a:ext cx="4493"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 name="Picture 28">
                <a:extLst>
                  <a:ext uri="{FF2B5EF4-FFF2-40B4-BE49-F238E27FC236}">
                    <a16:creationId xmlns:a16="http://schemas.microsoft.com/office/drawing/2014/main" id="{BC6DA7A8-163B-40F6-BCE4-05EBB128F32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10" y="3084"/>
                <a:ext cx="4081" cy="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 name="Group 29">
              <a:extLst>
                <a:ext uri="{FF2B5EF4-FFF2-40B4-BE49-F238E27FC236}">
                  <a16:creationId xmlns:a16="http://schemas.microsoft.com/office/drawing/2014/main" id="{7521EA77-5123-459B-9025-6C64FC130F25}"/>
                </a:ext>
              </a:extLst>
            </p:cNvPr>
            <p:cNvGrpSpPr>
              <a:grpSpLocks/>
            </p:cNvGrpSpPr>
            <p:nvPr/>
          </p:nvGrpSpPr>
          <p:grpSpPr bwMode="auto">
            <a:xfrm>
              <a:off x="4595" y="3084"/>
              <a:ext cx="4114" cy="788"/>
              <a:chOff x="4595" y="3084"/>
              <a:chExt cx="4114" cy="788"/>
            </a:xfrm>
          </p:grpSpPr>
          <p:sp>
            <p:nvSpPr>
              <p:cNvPr id="95" name="Freeform 30">
                <a:extLst>
                  <a:ext uri="{FF2B5EF4-FFF2-40B4-BE49-F238E27FC236}">
                    <a16:creationId xmlns:a16="http://schemas.microsoft.com/office/drawing/2014/main" id="{D5B39F8D-9C1C-4FCF-92EF-9AC22B90A947}"/>
                  </a:ext>
                </a:extLst>
              </p:cNvPr>
              <p:cNvSpPr>
                <a:spLocks/>
              </p:cNvSpPr>
              <p:nvPr/>
            </p:nvSpPr>
            <p:spPr bwMode="auto">
              <a:xfrm>
                <a:off x="4595" y="3084"/>
                <a:ext cx="4114" cy="788"/>
              </a:xfrm>
              <a:custGeom>
                <a:avLst/>
                <a:gdLst>
                  <a:gd name="T0" fmla="*/ 4113 w 4114"/>
                  <a:gd name="T1" fmla="*/ 5200 h 788"/>
                  <a:gd name="T2" fmla="*/ 4113 w 4114"/>
                  <a:gd name="T3" fmla="*/ 4418 h 788"/>
                  <a:gd name="T4" fmla="*/ 4105 w 4114"/>
                  <a:gd name="T5" fmla="*/ 4418 h 788"/>
                  <a:gd name="T6" fmla="*/ 4105 w 4114"/>
                  <a:gd name="T7" fmla="*/ 5207 h 788"/>
                  <a:gd name="T8" fmla="*/ 4111 w 4114"/>
                  <a:gd name="T9" fmla="*/ 5206 h 788"/>
                  <a:gd name="T10" fmla="*/ 4113 w 4114"/>
                  <a:gd name="T11" fmla="*/ 5200 h 7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14" h="788">
                    <a:moveTo>
                      <a:pt x="4113" y="2116"/>
                    </a:moveTo>
                    <a:lnTo>
                      <a:pt x="4113" y="1334"/>
                    </a:lnTo>
                    <a:lnTo>
                      <a:pt x="4105" y="1334"/>
                    </a:lnTo>
                    <a:lnTo>
                      <a:pt x="4105" y="2123"/>
                    </a:lnTo>
                    <a:lnTo>
                      <a:pt x="4111" y="2122"/>
                    </a:lnTo>
                    <a:lnTo>
                      <a:pt x="4113" y="2116"/>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96" name="Freeform 31">
                <a:extLst>
                  <a:ext uri="{FF2B5EF4-FFF2-40B4-BE49-F238E27FC236}">
                    <a16:creationId xmlns:a16="http://schemas.microsoft.com/office/drawing/2014/main" id="{9CC0E3D0-057D-42D5-86E5-08A24B5AC9E3}"/>
                  </a:ext>
                </a:extLst>
              </p:cNvPr>
              <p:cNvSpPr>
                <a:spLocks/>
              </p:cNvSpPr>
              <p:nvPr/>
            </p:nvSpPr>
            <p:spPr bwMode="auto">
              <a:xfrm>
                <a:off x="4595" y="3084"/>
                <a:ext cx="4114" cy="788"/>
              </a:xfrm>
              <a:custGeom>
                <a:avLst/>
                <a:gdLst>
                  <a:gd name="T0" fmla="*/ 8 w 4114"/>
                  <a:gd name="T1" fmla="*/ 4418 h 788"/>
                  <a:gd name="T2" fmla="*/ 0 w 4114"/>
                  <a:gd name="T3" fmla="*/ 4418 h 788"/>
                  <a:gd name="T4" fmla="*/ 0 w 4114"/>
                  <a:gd name="T5" fmla="*/ 5200 h 788"/>
                  <a:gd name="T6" fmla="*/ 2 w 4114"/>
                  <a:gd name="T7" fmla="*/ 5206 h 788"/>
                  <a:gd name="T8" fmla="*/ 8 w 4114"/>
                  <a:gd name="T9" fmla="*/ 5207 h 788"/>
                  <a:gd name="T10" fmla="*/ 8 w 4114"/>
                  <a:gd name="T11" fmla="*/ 4418 h 78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14" h="788">
                    <a:moveTo>
                      <a:pt x="8" y="1334"/>
                    </a:moveTo>
                    <a:lnTo>
                      <a:pt x="0" y="1334"/>
                    </a:lnTo>
                    <a:lnTo>
                      <a:pt x="0" y="2116"/>
                    </a:lnTo>
                    <a:lnTo>
                      <a:pt x="2" y="2122"/>
                    </a:lnTo>
                    <a:lnTo>
                      <a:pt x="8" y="2123"/>
                    </a:lnTo>
                    <a:lnTo>
                      <a:pt x="8" y="1334"/>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1" name="Group 32">
              <a:extLst>
                <a:ext uri="{FF2B5EF4-FFF2-40B4-BE49-F238E27FC236}">
                  <a16:creationId xmlns:a16="http://schemas.microsoft.com/office/drawing/2014/main" id="{E9FC389B-952A-45B2-9882-8D2888F81BDE}"/>
                </a:ext>
              </a:extLst>
            </p:cNvPr>
            <p:cNvGrpSpPr>
              <a:grpSpLocks/>
            </p:cNvGrpSpPr>
            <p:nvPr/>
          </p:nvGrpSpPr>
          <p:grpSpPr bwMode="auto">
            <a:xfrm>
              <a:off x="4603" y="3858"/>
              <a:ext cx="4097" cy="2"/>
              <a:chOff x="4603" y="3858"/>
              <a:chExt cx="4097" cy="2"/>
            </a:xfrm>
          </p:grpSpPr>
          <p:sp>
            <p:nvSpPr>
              <p:cNvPr id="94" name="Freeform 33">
                <a:extLst>
                  <a:ext uri="{FF2B5EF4-FFF2-40B4-BE49-F238E27FC236}">
                    <a16:creationId xmlns:a16="http://schemas.microsoft.com/office/drawing/2014/main" id="{0F5E2EA5-BCD1-4130-A067-5F7E953E19EE}"/>
                  </a:ext>
                </a:extLst>
              </p:cNvPr>
              <p:cNvSpPr>
                <a:spLocks/>
              </p:cNvSpPr>
              <p:nvPr/>
            </p:nvSpPr>
            <p:spPr bwMode="auto">
              <a:xfrm>
                <a:off x="4603" y="3858"/>
                <a:ext cx="4097" cy="2"/>
              </a:xfrm>
              <a:custGeom>
                <a:avLst/>
                <a:gdLst>
                  <a:gd name="T0" fmla="*/ 4097 w 4097"/>
                  <a:gd name="T1" fmla="*/ 0 h 2"/>
                  <a:gd name="T2" fmla="*/ 0 w 4097"/>
                  <a:gd name="T3" fmla="*/ 0 h 2"/>
                  <a:gd name="T4" fmla="*/ 0 60000 65536"/>
                  <a:gd name="T5" fmla="*/ 0 60000 65536"/>
                </a:gdLst>
                <a:ahLst/>
                <a:cxnLst>
                  <a:cxn ang="T4">
                    <a:pos x="T0" y="T1"/>
                  </a:cxn>
                  <a:cxn ang="T5">
                    <a:pos x="T2" y="T3"/>
                  </a:cxn>
                </a:cxnLst>
                <a:rect l="0" t="0" r="r" b="b"/>
                <a:pathLst>
                  <a:path w="4097" h="2">
                    <a:moveTo>
                      <a:pt x="4097" y="0"/>
                    </a:moveTo>
                    <a:lnTo>
                      <a:pt x="0" y="0"/>
                    </a:lnTo>
                  </a:path>
                </a:pathLst>
              </a:custGeom>
              <a:noFill/>
              <a:ln w="127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2" name="Group 34">
              <a:extLst>
                <a:ext uri="{FF2B5EF4-FFF2-40B4-BE49-F238E27FC236}">
                  <a16:creationId xmlns:a16="http://schemas.microsoft.com/office/drawing/2014/main" id="{6E5126AD-AE8C-43A7-814E-954A6F29DD6D}"/>
                </a:ext>
              </a:extLst>
            </p:cNvPr>
            <p:cNvGrpSpPr>
              <a:grpSpLocks/>
            </p:cNvGrpSpPr>
            <p:nvPr/>
          </p:nvGrpSpPr>
          <p:grpSpPr bwMode="auto">
            <a:xfrm>
              <a:off x="4603" y="3858"/>
              <a:ext cx="7" cy="14"/>
              <a:chOff x="4603" y="3858"/>
              <a:chExt cx="7" cy="14"/>
            </a:xfrm>
          </p:grpSpPr>
          <p:sp>
            <p:nvSpPr>
              <p:cNvPr id="93" name="Freeform 35">
                <a:extLst>
                  <a:ext uri="{FF2B5EF4-FFF2-40B4-BE49-F238E27FC236}">
                    <a16:creationId xmlns:a16="http://schemas.microsoft.com/office/drawing/2014/main" id="{A24E685B-DC11-4B01-B1B8-C944C1577A72}"/>
                  </a:ext>
                </a:extLst>
              </p:cNvPr>
              <p:cNvSpPr>
                <a:spLocks/>
              </p:cNvSpPr>
              <p:nvPr/>
            </p:nvSpPr>
            <p:spPr bwMode="auto">
              <a:xfrm>
                <a:off x="4603" y="3858"/>
                <a:ext cx="7" cy="14"/>
              </a:xfrm>
              <a:custGeom>
                <a:avLst/>
                <a:gdLst>
                  <a:gd name="T0" fmla="*/ 7 w 7"/>
                  <a:gd name="T1" fmla="*/ 3872 h 14"/>
                  <a:gd name="T2" fmla="*/ 7 w 7"/>
                  <a:gd name="T3" fmla="*/ 3865 h 14"/>
                  <a:gd name="T4" fmla="*/ 0 w 7"/>
                  <a:gd name="T5" fmla="*/ 3858 h 14"/>
                  <a:gd name="T6" fmla="*/ 0 w 7"/>
                  <a:gd name="T7" fmla="*/ 3872 h 14"/>
                  <a:gd name="T8" fmla="*/ 7 w 7"/>
                  <a:gd name="T9" fmla="*/ 387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4">
                    <a:moveTo>
                      <a:pt x="7" y="14"/>
                    </a:moveTo>
                    <a:lnTo>
                      <a:pt x="7" y="7"/>
                    </a:lnTo>
                    <a:lnTo>
                      <a:pt x="0" y="0"/>
                    </a:lnTo>
                    <a:lnTo>
                      <a:pt x="0" y="14"/>
                    </a:lnTo>
                    <a:lnTo>
                      <a:pt x="7" y="14"/>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3" name="Group 36">
              <a:extLst>
                <a:ext uri="{FF2B5EF4-FFF2-40B4-BE49-F238E27FC236}">
                  <a16:creationId xmlns:a16="http://schemas.microsoft.com/office/drawing/2014/main" id="{C09EEECA-061D-462F-B2D3-098CD5D9080E}"/>
                </a:ext>
              </a:extLst>
            </p:cNvPr>
            <p:cNvGrpSpPr>
              <a:grpSpLocks/>
            </p:cNvGrpSpPr>
            <p:nvPr/>
          </p:nvGrpSpPr>
          <p:grpSpPr bwMode="auto">
            <a:xfrm>
              <a:off x="8693" y="3858"/>
              <a:ext cx="7" cy="14"/>
              <a:chOff x="8693" y="3858"/>
              <a:chExt cx="7" cy="14"/>
            </a:xfrm>
          </p:grpSpPr>
          <p:sp>
            <p:nvSpPr>
              <p:cNvPr id="91" name="Freeform 37">
                <a:extLst>
                  <a:ext uri="{FF2B5EF4-FFF2-40B4-BE49-F238E27FC236}">
                    <a16:creationId xmlns:a16="http://schemas.microsoft.com/office/drawing/2014/main" id="{601365F8-36DA-433F-828A-D2418307BF0A}"/>
                  </a:ext>
                </a:extLst>
              </p:cNvPr>
              <p:cNvSpPr>
                <a:spLocks/>
              </p:cNvSpPr>
              <p:nvPr/>
            </p:nvSpPr>
            <p:spPr bwMode="auto">
              <a:xfrm>
                <a:off x="8693" y="3858"/>
                <a:ext cx="7" cy="14"/>
              </a:xfrm>
              <a:custGeom>
                <a:avLst/>
                <a:gdLst>
                  <a:gd name="T0" fmla="*/ 7 w 7"/>
                  <a:gd name="T1" fmla="*/ 3872 h 14"/>
                  <a:gd name="T2" fmla="*/ 7 w 7"/>
                  <a:gd name="T3" fmla="*/ 3858 h 14"/>
                  <a:gd name="T4" fmla="*/ 0 w 7"/>
                  <a:gd name="T5" fmla="*/ 3865 h 14"/>
                  <a:gd name="T6" fmla="*/ 0 w 7"/>
                  <a:gd name="T7" fmla="*/ 3872 h 14"/>
                  <a:gd name="T8" fmla="*/ 7 w 7"/>
                  <a:gd name="T9" fmla="*/ 3872 h 1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4">
                    <a:moveTo>
                      <a:pt x="7" y="14"/>
                    </a:moveTo>
                    <a:lnTo>
                      <a:pt x="7" y="0"/>
                    </a:lnTo>
                    <a:lnTo>
                      <a:pt x="0" y="7"/>
                    </a:lnTo>
                    <a:lnTo>
                      <a:pt x="0" y="14"/>
                    </a:lnTo>
                    <a:lnTo>
                      <a:pt x="7" y="14"/>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92" name="Picture 38">
                <a:extLst>
                  <a:ext uri="{FF2B5EF4-FFF2-40B4-BE49-F238E27FC236}">
                    <a16:creationId xmlns:a16="http://schemas.microsoft.com/office/drawing/2014/main" id="{5ACF1A1A-9ACB-4567-B83D-069A95E6EDC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10" y="4012"/>
                <a:ext cx="4082" cy="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 name="Group 39">
              <a:extLst>
                <a:ext uri="{FF2B5EF4-FFF2-40B4-BE49-F238E27FC236}">
                  <a16:creationId xmlns:a16="http://schemas.microsoft.com/office/drawing/2014/main" id="{777F1280-B1C2-43A6-A9E3-E31A1DA6127E}"/>
                </a:ext>
              </a:extLst>
            </p:cNvPr>
            <p:cNvGrpSpPr>
              <a:grpSpLocks/>
            </p:cNvGrpSpPr>
            <p:nvPr/>
          </p:nvGrpSpPr>
          <p:grpSpPr bwMode="auto">
            <a:xfrm>
              <a:off x="4595" y="3996"/>
              <a:ext cx="4115" cy="630"/>
              <a:chOff x="4595" y="3996"/>
              <a:chExt cx="4115" cy="630"/>
            </a:xfrm>
          </p:grpSpPr>
          <p:sp>
            <p:nvSpPr>
              <p:cNvPr id="90" name="Freeform 40">
                <a:extLst>
                  <a:ext uri="{FF2B5EF4-FFF2-40B4-BE49-F238E27FC236}">
                    <a16:creationId xmlns:a16="http://schemas.microsoft.com/office/drawing/2014/main" id="{AD61D257-C6FD-4C13-8B3E-570D3241C860}"/>
                  </a:ext>
                </a:extLst>
              </p:cNvPr>
              <p:cNvSpPr>
                <a:spLocks/>
              </p:cNvSpPr>
              <p:nvPr/>
            </p:nvSpPr>
            <p:spPr bwMode="auto">
              <a:xfrm>
                <a:off x="4595" y="3996"/>
                <a:ext cx="4115" cy="630"/>
              </a:xfrm>
              <a:custGeom>
                <a:avLst/>
                <a:gdLst>
                  <a:gd name="T0" fmla="*/ 4107 w 4115"/>
                  <a:gd name="T1" fmla="*/ 4626 h 630"/>
                  <a:gd name="T2" fmla="*/ 4115 w 4115"/>
                  <a:gd name="T3" fmla="*/ 4626 h 630"/>
                  <a:gd name="T4" fmla="*/ 4115 w 4115"/>
                  <a:gd name="T5" fmla="*/ 4004 h 630"/>
                  <a:gd name="T6" fmla="*/ 4112 w 4115"/>
                  <a:gd name="T7" fmla="*/ 3998 h 630"/>
                  <a:gd name="T8" fmla="*/ 4107 w 4115"/>
                  <a:gd name="T9" fmla="*/ 3996 h 630"/>
                  <a:gd name="T10" fmla="*/ 8 w 4115"/>
                  <a:gd name="T11" fmla="*/ 3996 h 630"/>
                  <a:gd name="T12" fmla="*/ 2 w 4115"/>
                  <a:gd name="T13" fmla="*/ 3998 h 630"/>
                  <a:gd name="T14" fmla="*/ 0 w 4115"/>
                  <a:gd name="T15" fmla="*/ 4004 h 630"/>
                  <a:gd name="T16" fmla="*/ 0 w 4115"/>
                  <a:gd name="T17" fmla="*/ 4626 h 630"/>
                  <a:gd name="T18" fmla="*/ 8 w 4115"/>
                  <a:gd name="T19" fmla="*/ 4626 h 630"/>
                  <a:gd name="T20" fmla="*/ 8 w 4115"/>
                  <a:gd name="T21" fmla="*/ 4012 h 630"/>
                  <a:gd name="T22" fmla="*/ 15 w 4115"/>
                  <a:gd name="T23" fmla="*/ 4004 h 630"/>
                  <a:gd name="T24" fmla="*/ 15 w 4115"/>
                  <a:gd name="T25" fmla="*/ 4012 h 630"/>
                  <a:gd name="T26" fmla="*/ 4099 w 4115"/>
                  <a:gd name="T27" fmla="*/ 4012 h 630"/>
                  <a:gd name="T28" fmla="*/ 4099 w 4115"/>
                  <a:gd name="T29" fmla="*/ 4004 h 630"/>
                  <a:gd name="T30" fmla="*/ 4107 w 4115"/>
                  <a:gd name="T31" fmla="*/ 4012 h 630"/>
                  <a:gd name="T32" fmla="*/ 4107 w 4115"/>
                  <a:gd name="T33" fmla="*/ 4626 h 6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115" h="630">
                    <a:moveTo>
                      <a:pt x="4107" y="630"/>
                    </a:moveTo>
                    <a:lnTo>
                      <a:pt x="4115" y="630"/>
                    </a:lnTo>
                    <a:lnTo>
                      <a:pt x="4115" y="8"/>
                    </a:lnTo>
                    <a:lnTo>
                      <a:pt x="4112" y="2"/>
                    </a:lnTo>
                    <a:lnTo>
                      <a:pt x="4107" y="0"/>
                    </a:lnTo>
                    <a:lnTo>
                      <a:pt x="8" y="0"/>
                    </a:lnTo>
                    <a:lnTo>
                      <a:pt x="2" y="2"/>
                    </a:lnTo>
                    <a:lnTo>
                      <a:pt x="0" y="8"/>
                    </a:lnTo>
                    <a:lnTo>
                      <a:pt x="0" y="630"/>
                    </a:lnTo>
                    <a:lnTo>
                      <a:pt x="8" y="630"/>
                    </a:lnTo>
                    <a:lnTo>
                      <a:pt x="8" y="16"/>
                    </a:lnTo>
                    <a:lnTo>
                      <a:pt x="15" y="8"/>
                    </a:lnTo>
                    <a:lnTo>
                      <a:pt x="15" y="16"/>
                    </a:lnTo>
                    <a:lnTo>
                      <a:pt x="4099" y="16"/>
                    </a:lnTo>
                    <a:lnTo>
                      <a:pt x="4099" y="8"/>
                    </a:lnTo>
                    <a:lnTo>
                      <a:pt x="4107" y="16"/>
                    </a:lnTo>
                    <a:lnTo>
                      <a:pt x="4107" y="630"/>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5" name="Group 41">
              <a:extLst>
                <a:ext uri="{FF2B5EF4-FFF2-40B4-BE49-F238E27FC236}">
                  <a16:creationId xmlns:a16="http://schemas.microsoft.com/office/drawing/2014/main" id="{DA869ECB-30E6-4BEA-B6A8-0C89D02E6F37}"/>
                </a:ext>
              </a:extLst>
            </p:cNvPr>
            <p:cNvGrpSpPr>
              <a:grpSpLocks/>
            </p:cNvGrpSpPr>
            <p:nvPr/>
          </p:nvGrpSpPr>
          <p:grpSpPr bwMode="auto">
            <a:xfrm>
              <a:off x="4603" y="4004"/>
              <a:ext cx="7" cy="7"/>
              <a:chOff x="4603" y="4004"/>
              <a:chExt cx="7" cy="7"/>
            </a:xfrm>
          </p:grpSpPr>
          <p:sp>
            <p:nvSpPr>
              <p:cNvPr id="89" name="Freeform 42">
                <a:extLst>
                  <a:ext uri="{FF2B5EF4-FFF2-40B4-BE49-F238E27FC236}">
                    <a16:creationId xmlns:a16="http://schemas.microsoft.com/office/drawing/2014/main" id="{26D9B942-0C33-4280-A169-F4CE672A9F0C}"/>
                  </a:ext>
                </a:extLst>
              </p:cNvPr>
              <p:cNvSpPr>
                <a:spLocks/>
              </p:cNvSpPr>
              <p:nvPr/>
            </p:nvSpPr>
            <p:spPr bwMode="auto">
              <a:xfrm>
                <a:off x="4603" y="4004"/>
                <a:ext cx="7" cy="7"/>
              </a:xfrm>
              <a:custGeom>
                <a:avLst/>
                <a:gdLst>
                  <a:gd name="T0" fmla="*/ 7 w 7"/>
                  <a:gd name="T1" fmla="*/ 4012 h 7"/>
                  <a:gd name="T2" fmla="*/ 7 w 7"/>
                  <a:gd name="T3" fmla="*/ 4004 h 7"/>
                  <a:gd name="T4" fmla="*/ 0 w 7"/>
                  <a:gd name="T5" fmla="*/ 4012 h 7"/>
                  <a:gd name="T6" fmla="*/ 7 w 7"/>
                  <a:gd name="T7" fmla="*/ 4012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 h="7">
                    <a:moveTo>
                      <a:pt x="7" y="8"/>
                    </a:moveTo>
                    <a:lnTo>
                      <a:pt x="7" y="0"/>
                    </a:lnTo>
                    <a:lnTo>
                      <a:pt x="0" y="8"/>
                    </a:lnTo>
                    <a:lnTo>
                      <a:pt x="7" y="8"/>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6" name="Group 43">
              <a:extLst>
                <a:ext uri="{FF2B5EF4-FFF2-40B4-BE49-F238E27FC236}">
                  <a16:creationId xmlns:a16="http://schemas.microsoft.com/office/drawing/2014/main" id="{61D36963-B2AE-4DDD-8A7C-ACD05E1440E8}"/>
                </a:ext>
              </a:extLst>
            </p:cNvPr>
            <p:cNvGrpSpPr>
              <a:grpSpLocks/>
            </p:cNvGrpSpPr>
            <p:nvPr/>
          </p:nvGrpSpPr>
          <p:grpSpPr bwMode="auto">
            <a:xfrm>
              <a:off x="4607" y="4012"/>
              <a:ext cx="2" cy="2086"/>
              <a:chOff x="4607" y="4012"/>
              <a:chExt cx="2" cy="2086"/>
            </a:xfrm>
          </p:grpSpPr>
          <p:sp>
            <p:nvSpPr>
              <p:cNvPr id="88" name="Freeform 44">
                <a:extLst>
                  <a:ext uri="{FF2B5EF4-FFF2-40B4-BE49-F238E27FC236}">
                    <a16:creationId xmlns:a16="http://schemas.microsoft.com/office/drawing/2014/main" id="{E2B84528-7F06-47A5-86AD-E97BD83AFE49}"/>
                  </a:ext>
                </a:extLst>
              </p:cNvPr>
              <p:cNvSpPr>
                <a:spLocks/>
              </p:cNvSpPr>
              <p:nvPr/>
            </p:nvSpPr>
            <p:spPr bwMode="auto">
              <a:xfrm>
                <a:off x="4607" y="4012"/>
                <a:ext cx="2" cy="2086"/>
              </a:xfrm>
              <a:custGeom>
                <a:avLst/>
                <a:gdLst>
                  <a:gd name="T0" fmla="*/ 0 w 2"/>
                  <a:gd name="T1" fmla="*/ 4012 h 2086"/>
                  <a:gd name="T2" fmla="*/ 0 w 2"/>
                  <a:gd name="T3" fmla="*/ 6097 h 2086"/>
                  <a:gd name="T4" fmla="*/ 0 60000 65536"/>
                  <a:gd name="T5" fmla="*/ 0 60000 65536"/>
                </a:gdLst>
                <a:ahLst/>
                <a:cxnLst>
                  <a:cxn ang="T4">
                    <a:pos x="T0" y="T1"/>
                  </a:cxn>
                  <a:cxn ang="T5">
                    <a:pos x="T2" y="T3"/>
                  </a:cxn>
                </a:cxnLst>
                <a:rect l="0" t="0" r="r" b="b"/>
                <a:pathLst>
                  <a:path w="2" h="2086">
                    <a:moveTo>
                      <a:pt x="0" y="0"/>
                    </a:moveTo>
                    <a:lnTo>
                      <a:pt x="0" y="2085"/>
                    </a:lnTo>
                  </a:path>
                </a:pathLst>
              </a:custGeom>
              <a:noFill/>
              <a:ln w="5842">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27" name="Group 45">
              <a:extLst>
                <a:ext uri="{FF2B5EF4-FFF2-40B4-BE49-F238E27FC236}">
                  <a16:creationId xmlns:a16="http://schemas.microsoft.com/office/drawing/2014/main" id="{ADFA316D-616B-4BCF-B71E-990804222741}"/>
                </a:ext>
              </a:extLst>
            </p:cNvPr>
            <p:cNvGrpSpPr>
              <a:grpSpLocks/>
            </p:cNvGrpSpPr>
            <p:nvPr/>
          </p:nvGrpSpPr>
          <p:grpSpPr bwMode="auto">
            <a:xfrm>
              <a:off x="8694" y="4004"/>
              <a:ext cx="8" cy="7"/>
              <a:chOff x="8694" y="4004"/>
              <a:chExt cx="8" cy="7"/>
            </a:xfrm>
          </p:grpSpPr>
          <p:sp>
            <p:nvSpPr>
              <p:cNvPr id="87" name="Freeform 46">
                <a:extLst>
                  <a:ext uri="{FF2B5EF4-FFF2-40B4-BE49-F238E27FC236}">
                    <a16:creationId xmlns:a16="http://schemas.microsoft.com/office/drawing/2014/main" id="{73D248C9-8BF3-46A6-B9F0-7DBDAD7373D1}"/>
                  </a:ext>
                </a:extLst>
              </p:cNvPr>
              <p:cNvSpPr>
                <a:spLocks/>
              </p:cNvSpPr>
              <p:nvPr/>
            </p:nvSpPr>
            <p:spPr bwMode="auto">
              <a:xfrm>
                <a:off x="8694" y="4004"/>
                <a:ext cx="8" cy="7"/>
              </a:xfrm>
              <a:custGeom>
                <a:avLst/>
                <a:gdLst>
                  <a:gd name="T0" fmla="*/ 8 w 8"/>
                  <a:gd name="T1" fmla="*/ 4012 h 7"/>
                  <a:gd name="T2" fmla="*/ 0 w 8"/>
                  <a:gd name="T3" fmla="*/ 4004 h 7"/>
                  <a:gd name="T4" fmla="*/ 0 w 8"/>
                  <a:gd name="T5" fmla="*/ 4012 h 7"/>
                  <a:gd name="T6" fmla="*/ 8 w 8"/>
                  <a:gd name="T7" fmla="*/ 4012 h 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 h="7">
                    <a:moveTo>
                      <a:pt x="8" y="8"/>
                    </a:moveTo>
                    <a:lnTo>
                      <a:pt x="0" y="0"/>
                    </a:lnTo>
                    <a:lnTo>
                      <a:pt x="0" y="8"/>
                    </a:lnTo>
                    <a:lnTo>
                      <a:pt x="8" y="8"/>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28" name="Group 47">
              <a:extLst>
                <a:ext uri="{FF2B5EF4-FFF2-40B4-BE49-F238E27FC236}">
                  <a16:creationId xmlns:a16="http://schemas.microsoft.com/office/drawing/2014/main" id="{4E79DCD5-44C1-4F5A-A4CD-EBE34CD38DC2}"/>
                </a:ext>
              </a:extLst>
            </p:cNvPr>
            <p:cNvGrpSpPr>
              <a:grpSpLocks/>
            </p:cNvGrpSpPr>
            <p:nvPr/>
          </p:nvGrpSpPr>
          <p:grpSpPr bwMode="auto">
            <a:xfrm>
              <a:off x="8698" y="4012"/>
              <a:ext cx="2" cy="2086"/>
              <a:chOff x="8698" y="4012"/>
              <a:chExt cx="2" cy="2086"/>
            </a:xfrm>
          </p:grpSpPr>
          <p:sp>
            <p:nvSpPr>
              <p:cNvPr id="85" name="Freeform 48">
                <a:extLst>
                  <a:ext uri="{FF2B5EF4-FFF2-40B4-BE49-F238E27FC236}">
                    <a16:creationId xmlns:a16="http://schemas.microsoft.com/office/drawing/2014/main" id="{6BA27D8E-31DB-4824-B63E-7749DE477FBC}"/>
                  </a:ext>
                </a:extLst>
              </p:cNvPr>
              <p:cNvSpPr>
                <a:spLocks/>
              </p:cNvSpPr>
              <p:nvPr/>
            </p:nvSpPr>
            <p:spPr bwMode="auto">
              <a:xfrm>
                <a:off x="8698" y="4012"/>
                <a:ext cx="2" cy="2086"/>
              </a:xfrm>
              <a:custGeom>
                <a:avLst/>
                <a:gdLst>
                  <a:gd name="T0" fmla="*/ 0 w 2"/>
                  <a:gd name="T1" fmla="*/ 4012 h 2086"/>
                  <a:gd name="T2" fmla="*/ 0 w 2"/>
                  <a:gd name="T3" fmla="*/ 6097 h 2086"/>
                  <a:gd name="T4" fmla="*/ 0 60000 65536"/>
                  <a:gd name="T5" fmla="*/ 0 60000 65536"/>
                </a:gdLst>
                <a:ahLst/>
                <a:cxnLst>
                  <a:cxn ang="T4">
                    <a:pos x="T0" y="T1"/>
                  </a:cxn>
                  <a:cxn ang="T5">
                    <a:pos x="T2" y="T3"/>
                  </a:cxn>
                </a:cxnLst>
                <a:rect l="0" t="0" r="r" b="b"/>
                <a:pathLst>
                  <a:path w="2" h="2086">
                    <a:moveTo>
                      <a:pt x="0" y="0"/>
                    </a:moveTo>
                    <a:lnTo>
                      <a:pt x="0" y="2085"/>
                    </a:lnTo>
                  </a:path>
                </a:pathLst>
              </a:custGeom>
              <a:noFill/>
              <a:ln w="6604">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86" name="Picture 49">
                <a:extLst>
                  <a:ext uri="{FF2B5EF4-FFF2-40B4-BE49-F238E27FC236}">
                    <a16:creationId xmlns:a16="http://schemas.microsoft.com/office/drawing/2014/main" id="{86E4C88A-E112-402B-BA8A-3F5C9B06AB7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878" y="3084"/>
                <a:ext cx="5378"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9" name="Group 50">
              <a:extLst>
                <a:ext uri="{FF2B5EF4-FFF2-40B4-BE49-F238E27FC236}">
                  <a16:creationId xmlns:a16="http://schemas.microsoft.com/office/drawing/2014/main" id="{4321AD9D-4CF2-4191-BFD1-7A2181A8A2D0}"/>
                </a:ext>
              </a:extLst>
            </p:cNvPr>
            <p:cNvGrpSpPr>
              <a:grpSpLocks/>
            </p:cNvGrpSpPr>
            <p:nvPr/>
          </p:nvGrpSpPr>
          <p:grpSpPr bwMode="auto">
            <a:xfrm>
              <a:off x="8863" y="3084"/>
              <a:ext cx="5408" cy="1542"/>
              <a:chOff x="8863" y="3084"/>
              <a:chExt cx="5408" cy="1542"/>
            </a:xfrm>
          </p:grpSpPr>
          <p:sp>
            <p:nvSpPr>
              <p:cNvPr id="83" name="Freeform 51">
                <a:extLst>
                  <a:ext uri="{FF2B5EF4-FFF2-40B4-BE49-F238E27FC236}">
                    <a16:creationId xmlns:a16="http://schemas.microsoft.com/office/drawing/2014/main" id="{A296F3C9-CDBB-4C76-8632-AC30E7175C33}"/>
                  </a:ext>
                </a:extLst>
              </p:cNvPr>
              <p:cNvSpPr>
                <a:spLocks/>
              </p:cNvSpPr>
              <p:nvPr/>
            </p:nvSpPr>
            <p:spPr bwMode="auto">
              <a:xfrm>
                <a:off x="8863" y="3084"/>
                <a:ext cx="5408" cy="1542"/>
              </a:xfrm>
              <a:custGeom>
                <a:avLst/>
                <a:gdLst>
                  <a:gd name="T0" fmla="*/ 5401 w 5408"/>
                  <a:gd name="T1" fmla="*/ 5960 h 1542"/>
                  <a:gd name="T2" fmla="*/ 5409 w 5408"/>
                  <a:gd name="T3" fmla="*/ 5960 h 1542"/>
                  <a:gd name="T4" fmla="*/ 5409 w 5408"/>
                  <a:gd name="T5" fmla="*/ 4418 h 1542"/>
                  <a:gd name="T6" fmla="*/ 5401 w 5408"/>
                  <a:gd name="T7" fmla="*/ 4418 h 1542"/>
                  <a:gd name="T8" fmla="*/ 5401 w 5408"/>
                  <a:gd name="T9" fmla="*/ 5960 h 15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08" h="1542">
                    <a:moveTo>
                      <a:pt x="5401" y="2876"/>
                    </a:moveTo>
                    <a:lnTo>
                      <a:pt x="5409" y="2876"/>
                    </a:lnTo>
                    <a:lnTo>
                      <a:pt x="5409" y="1334"/>
                    </a:lnTo>
                    <a:lnTo>
                      <a:pt x="5401" y="1334"/>
                    </a:lnTo>
                    <a:lnTo>
                      <a:pt x="5401" y="2876"/>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4" name="Freeform 52">
                <a:extLst>
                  <a:ext uri="{FF2B5EF4-FFF2-40B4-BE49-F238E27FC236}">
                    <a16:creationId xmlns:a16="http://schemas.microsoft.com/office/drawing/2014/main" id="{E5B32D4D-E8A8-461B-BB84-2CE0FB823C6C}"/>
                  </a:ext>
                </a:extLst>
              </p:cNvPr>
              <p:cNvSpPr>
                <a:spLocks/>
              </p:cNvSpPr>
              <p:nvPr/>
            </p:nvSpPr>
            <p:spPr bwMode="auto">
              <a:xfrm>
                <a:off x="8863" y="3084"/>
                <a:ext cx="5408" cy="1542"/>
              </a:xfrm>
              <a:custGeom>
                <a:avLst/>
                <a:gdLst>
                  <a:gd name="T0" fmla="*/ 7 w 5408"/>
                  <a:gd name="T1" fmla="*/ 4418 h 1542"/>
                  <a:gd name="T2" fmla="*/ 0 w 5408"/>
                  <a:gd name="T3" fmla="*/ 4418 h 1542"/>
                  <a:gd name="T4" fmla="*/ 0 w 5408"/>
                  <a:gd name="T5" fmla="*/ 5960 h 1542"/>
                  <a:gd name="T6" fmla="*/ 7 w 5408"/>
                  <a:gd name="T7" fmla="*/ 5960 h 1542"/>
                  <a:gd name="T8" fmla="*/ 7 w 5408"/>
                  <a:gd name="T9" fmla="*/ 4418 h 15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08" h="1542">
                    <a:moveTo>
                      <a:pt x="7" y="1334"/>
                    </a:moveTo>
                    <a:lnTo>
                      <a:pt x="0" y="1334"/>
                    </a:lnTo>
                    <a:lnTo>
                      <a:pt x="0" y="2876"/>
                    </a:lnTo>
                    <a:lnTo>
                      <a:pt x="7" y="2876"/>
                    </a:lnTo>
                    <a:lnTo>
                      <a:pt x="7" y="1334"/>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0" name="Group 53">
              <a:extLst>
                <a:ext uri="{FF2B5EF4-FFF2-40B4-BE49-F238E27FC236}">
                  <a16:creationId xmlns:a16="http://schemas.microsoft.com/office/drawing/2014/main" id="{38FDD93F-6884-4D45-9E75-B425DF263FE8}"/>
                </a:ext>
              </a:extLst>
            </p:cNvPr>
            <p:cNvGrpSpPr>
              <a:grpSpLocks/>
            </p:cNvGrpSpPr>
            <p:nvPr/>
          </p:nvGrpSpPr>
          <p:grpSpPr bwMode="auto">
            <a:xfrm>
              <a:off x="1" y="4626"/>
              <a:ext cx="14399" cy="1542"/>
              <a:chOff x="1" y="4626"/>
              <a:chExt cx="14399" cy="1542"/>
            </a:xfrm>
          </p:grpSpPr>
          <p:sp>
            <p:nvSpPr>
              <p:cNvPr id="80" name="Freeform 54">
                <a:extLst>
                  <a:ext uri="{FF2B5EF4-FFF2-40B4-BE49-F238E27FC236}">
                    <a16:creationId xmlns:a16="http://schemas.microsoft.com/office/drawing/2014/main" id="{6B1FF200-A612-4EC3-B340-266E20D4707F}"/>
                  </a:ext>
                </a:extLst>
              </p:cNvPr>
              <p:cNvSpPr>
                <a:spLocks/>
              </p:cNvSpPr>
              <p:nvPr/>
            </p:nvSpPr>
            <p:spPr bwMode="auto">
              <a:xfrm>
                <a:off x="1" y="4626"/>
                <a:ext cx="14399" cy="1542"/>
              </a:xfrm>
              <a:custGeom>
                <a:avLst/>
                <a:gdLst>
                  <a:gd name="T0" fmla="*/ 14399 w 14399"/>
                  <a:gd name="T1" fmla="*/ 4627 h 1542"/>
                  <a:gd name="T2" fmla="*/ 0 w 14399"/>
                  <a:gd name="T3" fmla="*/ 4627 h 1542"/>
                  <a:gd name="T4" fmla="*/ 0 w 14399"/>
                  <a:gd name="T5" fmla="*/ 6169 h 1542"/>
                  <a:gd name="T6" fmla="*/ 14399 w 14399"/>
                  <a:gd name="T7" fmla="*/ 6169 h 1542"/>
                  <a:gd name="T8" fmla="*/ 14399 w 14399"/>
                  <a:gd name="T9" fmla="*/ 4627 h 154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4399" h="1542">
                    <a:moveTo>
                      <a:pt x="14399" y="1"/>
                    </a:moveTo>
                    <a:lnTo>
                      <a:pt x="0" y="1"/>
                    </a:lnTo>
                    <a:lnTo>
                      <a:pt x="0" y="1543"/>
                    </a:lnTo>
                    <a:lnTo>
                      <a:pt x="14399" y="1543"/>
                    </a:lnTo>
                    <a:lnTo>
                      <a:pt x="14399" y="1"/>
                    </a:ln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1" name="Picture 55">
                <a:extLst>
                  <a:ext uri="{FF2B5EF4-FFF2-40B4-BE49-F238E27FC236}">
                    <a16:creationId xmlns:a16="http://schemas.microsoft.com/office/drawing/2014/main" id="{B0B82F1C-9CF1-4C66-8ABC-EF85F12EEAF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 y="4626"/>
                <a:ext cx="4493" cy="15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56">
                <a:extLst>
                  <a:ext uri="{FF2B5EF4-FFF2-40B4-BE49-F238E27FC236}">
                    <a16:creationId xmlns:a16="http://schemas.microsoft.com/office/drawing/2014/main" id="{C62CF7ED-38D3-4086-88A3-50E1C113CBD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610" y="4626"/>
                <a:ext cx="4082" cy="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 name="Group 57">
              <a:extLst>
                <a:ext uri="{FF2B5EF4-FFF2-40B4-BE49-F238E27FC236}">
                  <a16:creationId xmlns:a16="http://schemas.microsoft.com/office/drawing/2014/main" id="{C40A725C-6182-4AA3-BB83-F06FE06B0D54}"/>
                </a:ext>
              </a:extLst>
            </p:cNvPr>
            <p:cNvGrpSpPr>
              <a:grpSpLocks/>
            </p:cNvGrpSpPr>
            <p:nvPr/>
          </p:nvGrpSpPr>
          <p:grpSpPr bwMode="auto">
            <a:xfrm>
              <a:off x="4595" y="4626"/>
              <a:ext cx="4115" cy="1487"/>
              <a:chOff x="4595" y="4626"/>
              <a:chExt cx="4115" cy="1487"/>
            </a:xfrm>
          </p:grpSpPr>
          <p:sp>
            <p:nvSpPr>
              <p:cNvPr id="78" name="Freeform 58">
                <a:extLst>
                  <a:ext uri="{FF2B5EF4-FFF2-40B4-BE49-F238E27FC236}">
                    <a16:creationId xmlns:a16="http://schemas.microsoft.com/office/drawing/2014/main" id="{6DD20B33-FA5B-43E6-8AE0-2F9CEB8A7C2B}"/>
                  </a:ext>
                </a:extLst>
              </p:cNvPr>
              <p:cNvSpPr>
                <a:spLocks/>
              </p:cNvSpPr>
              <p:nvPr/>
            </p:nvSpPr>
            <p:spPr bwMode="auto">
              <a:xfrm>
                <a:off x="4595" y="4626"/>
                <a:ext cx="4115" cy="1487"/>
              </a:xfrm>
              <a:custGeom>
                <a:avLst/>
                <a:gdLst>
                  <a:gd name="T0" fmla="*/ 4115 w 4115"/>
                  <a:gd name="T1" fmla="*/ 6734 h 1487"/>
                  <a:gd name="T2" fmla="*/ 4115 w 4115"/>
                  <a:gd name="T3" fmla="*/ 5256 h 1487"/>
                  <a:gd name="T4" fmla="*/ 4107 w 4115"/>
                  <a:gd name="T5" fmla="*/ 5256 h 1487"/>
                  <a:gd name="T6" fmla="*/ 4107 w 4115"/>
                  <a:gd name="T7" fmla="*/ 6743 h 1487"/>
                  <a:gd name="T8" fmla="*/ 4112 w 4115"/>
                  <a:gd name="T9" fmla="*/ 6740 h 1487"/>
                  <a:gd name="T10" fmla="*/ 4115 w 4115"/>
                  <a:gd name="T11" fmla="*/ 6734 h 14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15" h="1487">
                    <a:moveTo>
                      <a:pt x="4115" y="2108"/>
                    </a:moveTo>
                    <a:lnTo>
                      <a:pt x="4115" y="630"/>
                    </a:lnTo>
                    <a:lnTo>
                      <a:pt x="4107" y="630"/>
                    </a:lnTo>
                    <a:lnTo>
                      <a:pt x="4107" y="2117"/>
                    </a:lnTo>
                    <a:lnTo>
                      <a:pt x="4112" y="2114"/>
                    </a:lnTo>
                    <a:lnTo>
                      <a:pt x="4115" y="2108"/>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9" name="Freeform 59">
                <a:extLst>
                  <a:ext uri="{FF2B5EF4-FFF2-40B4-BE49-F238E27FC236}">
                    <a16:creationId xmlns:a16="http://schemas.microsoft.com/office/drawing/2014/main" id="{A2462116-C882-4DA7-8843-0C69D190B7B3}"/>
                  </a:ext>
                </a:extLst>
              </p:cNvPr>
              <p:cNvSpPr>
                <a:spLocks/>
              </p:cNvSpPr>
              <p:nvPr/>
            </p:nvSpPr>
            <p:spPr bwMode="auto">
              <a:xfrm>
                <a:off x="4595" y="4626"/>
                <a:ext cx="4115" cy="1487"/>
              </a:xfrm>
              <a:custGeom>
                <a:avLst/>
                <a:gdLst>
                  <a:gd name="T0" fmla="*/ 8 w 4115"/>
                  <a:gd name="T1" fmla="*/ 5256 h 1487"/>
                  <a:gd name="T2" fmla="*/ 0 w 4115"/>
                  <a:gd name="T3" fmla="*/ 5256 h 1487"/>
                  <a:gd name="T4" fmla="*/ 0 w 4115"/>
                  <a:gd name="T5" fmla="*/ 6734 h 1487"/>
                  <a:gd name="T6" fmla="*/ 2 w 4115"/>
                  <a:gd name="T7" fmla="*/ 6740 h 1487"/>
                  <a:gd name="T8" fmla="*/ 8 w 4115"/>
                  <a:gd name="T9" fmla="*/ 6743 h 1487"/>
                  <a:gd name="T10" fmla="*/ 8 w 4115"/>
                  <a:gd name="T11" fmla="*/ 5256 h 148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115" h="1487">
                    <a:moveTo>
                      <a:pt x="8" y="630"/>
                    </a:moveTo>
                    <a:lnTo>
                      <a:pt x="0" y="630"/>
                    </a:lnTo>
                    <a:lnTo>
                      <a:pt x="0" y="2108"/>
                    </a:lnTo>
                    <a:lnTo>
                      <a:pt x="2" y="2114"/>
                    </a:lnTo>
                    <a:lnTo>
                      <a:pt x="8" y="2117"/>
                    </a:lnTo>
                    <a:lnTo>
                      <a:pt x="8" y="630"/>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2" name="Group 60">
              <a:extLst>
                <a:ext uri="{FF2B5EF4-FFF2-40B4-BE49-F238E27FC236}">
                  <a16:creationId xmlns:a16="http://schemas.microsoft.com/office/drawing/2014/main" id="{72782EE4-FF5C-49A4-945C-419A86CBF2DB}"/>
                </a:ext>
              </a:extLst>
            </p:cNvPr>
            <p:cNvGrpSpPr>
              <a:grpSpLocks/>
            </p:cNvGrpSpPr>
            <p:nvPr/>
          </p:nvGrpSpPr>
          <p:grpSpPr bwMode="auto">
            <a:xfrm>
              <a:off x="4603" y="6097"/>
              <a:ext cx="4099" cy="2"/>
              <a:chOff x="4603" y="6097"/>
              <a:chExt cx="4099" cy="2"/>
            </a:xfrm>
          </p:grpSpPr>
          <p:sp>
            <p:nvSpPr>
              <p:cNvPr id="77" name="Freeform 61">
                <a:extLst>
                  <a:ext uri="{FF2B5EF4-FFF2-40B4-BE49-F238E27FC236}">
                    <a16:creationId xmlns:a16="http://schemas.microsoft.com/office/drawing/2014/main" id="{7F7C5E13-2FFD-4688-8395-ED25DBC9A151}"/>
                  </a:ext>
                </a:extLst>
              </p:cNvPr>
              <p:cNvSpPr>
                <a:spLocks/>
              </p:cNvSpPr>
              <p:nvPr/>
            </p:nvSpPr>
            <p:spPr bwMode="auto">
              <a:xfrm>
                <a:off x="4603" y="6097"/>
                <a:ext cx="4099" cy="2"/>
              </a:xfrm>
              <a:custGeom>
                <a:avLst/>
                <a:gdLst>
                  <a:gd name="T0" fmla="*/ 4099 w 4099"/>
                  <a:gd name="T1" fmla="*/ 0 h 2"/>
                  <a:gd name="T2" fmla="*/ 0 w 4099"/>
                  <a:gd name="T3" fmla="*/ 0 h 2"/>
                  <a:gd name="T4" fmla="*/ 0 60000 65536"/>
                  <a:gd name="T5" fmla="*/ 0 60000 65536"/>
                </a:gdLst>
                <a:ahLst/>
                <a:cxnLst>
                  <a:cxn ang="T4">
                    <a:pos x="T0" y="T1"/>
                  </a:cxn>
                  <a:cxn ang="T5">
                    <a:pos x="T2" y="T3"/>
                  </a:cxn>
                </a:cxnLst>
                <a:rect l="0" t="0" r="r" b="b"/>
                <a:pathLst>
                  <a:path w="4099" h="2">
                    <a:moveTo>
                      <a:pt x="4099" y="0"/>
                    </a:moveTo>
                    <a:lnTo>
                      <a:pt x="0" y="0"/>
                    </a:lnTo>
                  </a:path>
                </a:pathLst>
              </a:custGeom>
              <a:noFill/>
              <a:ln w="127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3" name="Group 62">
              <a:extLst>
                <a:ext uri="{FF2B5EF4-FFF2-40B4-BE49-F238E27FC236}">
                  <a16:creationId xmlns:a16="http://schemas.microsoft.com/office/drawing/2014/main" id="{8233D4BC-0151-44BC-9252-67BEAEE4D025}"/>
                </a:ext>
              </a:extLst>
            </p:cNvPr>
            <p:cNvGrpSpPr>
              <a:grpSpLocks/>
            </p:cNvGrpSpPr>
            <p:nvPr/>
          </p:nvGrpSpPr>
          <p:grpSpPr bwMode="auto">
            <a:xfrm>
              <a:off x="4603" y="6097"/>
              <a:ext cx="7" cy="16"/>
              <a:chOff x="4603" y="6097"/>
              <a:chExt cx="7" cy="16"/>
            </a:xfrm>
          </p:grpSpPr>
          <p:sp>
            <p:nvSpPr>
              <p:cNvPr id="76" name="Freeform 63">
                <a:extLst>
                  <a:ext uri="{FF2B5EF4-FFF2-40B4-BE49-F238E27FC236}">
                    <a16:creationId xmlns:a16="http://schemas.microsoft.com/office/drawing/2014/main" id="{353E5013-B391-4F63-B116-2043416FBFA6}"/>
                  </a:ext>
                </a:extLst>
              </p:cNvPr>
              <p:cNvSpPr>
                <a:spLocks/>
              </p:cNvSpPr>
              <p:nvPr/>
            </p:nvSpPr>
            <p:spPr bwMode="auto">
              <a:xfrm>
                <a:off x="4603" y="6097"/>
                <a:ext cx="7" cy="16"/>
              </a:xfrm>
              <a:custGeom>
                <a:avLst/>
                <a:gdLst>
                  <a:gd name="T0" fmla="*/ 7 w 7"/>
                  <a:gd name="T1" fmla="*/ 6113 h 16"/>
                  <a:gd name="T2" fmla="*/ 7 w 7"/>
                  <a:gd name="T3" fmla="*/ 6104 h 16"/>
                  <a:gd name="T4" fmla="*/ 0 w 7"/>
                  <a:gd name="T5" fmla="*/ 6097 h 16"/>
                  <a:gd name="T6" fmla="*/ 0 w 7"/>
                  <a:gd name="T7" fmla="*/ 6113 h 16"/>
                  <a:gd name="T8" fmla="*/ 7 w 7"/>
                  <a:gd name="T9" fmla="*/ 611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6">
                    <a:moveTo>
                      <a:pt x="7" y="16"/>
                    </a:moveTo>
                    <a:lnTo>
                      <a:pt x="7" y="7"/>
                    </a:lnTo>
                    <a:lnTo>
                      <a:pt x="0" y="0"/>
                    </a:lnTo>
                    <a:lnTo>
                      <a:pt x="0" y="16"/>
                    </a:lnTo>
                    <a:lnTo>
                      <a:pt x="7" y="16"/>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4" name="Group 64">
              <a:extLst>
                <a:ext uri="{FF2B5EF4-FFF2-40B4-BE49-F238E27FC236}">
                  <a16:creationId xmlns:a16="http://schemas.microsoft.com/office/drawing/2014/main" id="{0F9B7E2C-292F-490F-A6F9-22DFAFDEAD27}"/>
                </a:ext>
              </a:extLst>
            </p:cNvPr>
            <p:cNvGrpSpPr>
              <a:grpSpLocks/>
            </p:cNvGrpSpPr>
            <p:nvPr/>
          </p:nvGrpSpPr>
          <p:grpSpPr bwMode="auto">
            <a:xfrm>
              <a:off x="8694" y="6097"/>
              <a:ext cx="8" cy="16"/>
              <a:chOff x="8694" y="6097"/>
              <a:chExt cx="8" cy="16"/>
            </a:xfrm>
          </p:grpSpPr>
          <p:sp>
            <p:nvSpPr>
              <p:cNvPr id="74" name="Freeform 65">
                <a:extLst>
                  <a:ext uri="{FF2B5EF4-FFF2-40B4-BE49-F238E27FC236}">
                    <a16:creationId xmlns:a16="http://schemas.microsoft.com/office/drawing/2014/main" id="{FC9B1D7A-95E4-4F7B-8A74-62C1C2F09443}"/>
                  </a:ext>
                </a:extLst>
              </p:cNvPr>
              <p:cNvSpPr>
                <a:spLocks/>
              </p:cNvSpPr>
              <p:nvPr/>
            </p:nvSpPr>
            <p:spPr bwMode="auto">
              <a:xfrm>
                <a:off x="8694" y="6097"/>
                <a:ext cx="8" cy="16"/>
              </a:xfrm>
              <a:custGeom>
                <a:avLst/>
                <a:gdLst>
                  <a:gd name="T0" fmla="*/ 8 w 8"/>
                  <a:gd name="T1" fmla="*/ 6113 h 16"/>
                  <a:gd name="T2" fmla="*/ 8 w 8"/>
                  <a:gd name="T3" fmla="*/ 6097 h 16"/>
                  <a:gd name="T4" fmla="*/ 0 w 8"/>
                  <a:gd name="T5" fmla="*/ 6104 h 16"/>
                  <a:gd name="T6" fmla="*/ 0 w 8"/>
                  <a:gd name="T7" fmla="*/ 6113 h 16"/>
                  <a:gd name="T8" fmla="*/ 8 w 8"/>
                  <a:gd name="T9" fmla="*/ 6113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16">
                    <a:moveTo>
                      <a:pt x="8" y="16"/>
                    </a:moveTo>
                    <a:lnTo>
                      <a:pt x="8" y="0"/>
                    </a:lnTo>
                    <a:lnTo>
                      <a:pt x="0" y="7"/>
                    </a:lnTo>
                    <a:lnTo>
                      <a:pt x="0" y="16"/>
                    </a:lnTo>
                    <a:lnTo>
                      <a:pt x="8" y="16"/>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75" name="Picture 66">
                <a:extLst>
                  <a:ext uri="{FF2B5EF4-FFF2-40B4-BE49-F238E27FC236}">
                    <a16:creationId xmlns:a16="http://schemas.microsoft.com/office/drawing/2014/main" id="{A38A231B-DA31-4CD7-B2E6-9BD9361095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78" y="4626"/>
                <a:ext cx="5378" cy="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 name="Group 67">
              <a:extLst>
                <a:ext uri="{FF2B5EF4-FFF2-40B4-BE49-F238E27FC236}">
                  <a16:creationId xmlns:a16="http://schemas.microsoft.com/office/drawing/2014/main" id="{54C6C7D0-BB3D-44A9-9BFB-CDFD84E92DE9}"/>
                </a:ext>
              </a:extLst>
            </p:cNvPr>
            <p:cNvGrpSpPr>
              <a:grpSpLocks/>
            </p:cNvGrpSpPr>
            <p:nvPr/>
          </p:nvGrpSpPr>
          <p:grpSpPr bwMode="auto">
            <a:xfrm>
              <a:off x="8863" y="4626"/>
              <a:ext cx="5408" cy="792"/>
              <a:chOff x="8863" y="4626"/>
              <a:chExt cx="5408" cy="792"/>
            </a:xfrm>
          </p:grpSpPr>
          <p:sp>
            <p:nvSpPr>
              <p:cNvPr id="72" name="Freeform 68">
                <a:extLst>
                  <a:ext uri="{FF2B5EF4-FFF2-40B4-BE49-F238E27FC236}">
                    <a16:creationId xmlns:a16="http://schemas.microsoft.com/office/drawing/2014/main" id="{5D97F68C-519C-43B2-A854-E5CEC8F0A88B}"/>
                  </a:ext>
                </a:extLst>
              </p:cNvPr>
              <p:cNvSpPr>
                <a:spLocks/>
              </p:cNvSpPr>
              <p:nvPr/>
            </p:nvSpPr>
            <p:spPr bwMode="auto">
              <a:xfrm>
                <a:off x="8863" y="4626"/>
                <a:ext cx="5408" cy="792"/>
              </a:xfrm>
              <a:custGeom>
                <a:avLst/>
                <a:gdLst>
                  <a:gd name="T0" fmla="*/ 5409 w 5408"/>
                  <a:gd name="T1" fmla="*/ 8294 h 792"/>
                  <a:gd name="T2" fmla="*/ 5409 w 5408"/>
                  <a:gd name="T3" fmla="*/ 7502 h 792"/>
                  <a:gd name="T4" fmla="*/ 5401 w 5408"/>
                  <a:gd name="T5" fmla="*/ 7502 h 792"/>
                  <a:gd name="T6" fmla="*/ 5401 w 5408"/>
                  <a:gd name="T7" fmla="*/ 8294 h 792"/>
                  <a:gd name="T8" fmla="*/ 5409 w 5408"/>
                  <a:gd name="T9" fmla="*/ 8294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08" h="792">
                    <a:moveTo>
                      <a:pt x="5409" y="3668"/>
                    </a:moveTo>
                    <a:lnTo>
                      <a:pt x="5409" y="2876"/>
                    </a:lnTo>
                    <a:lnTo>
                      <a:pt x="5401" y="2876"/>
                    </a:lnTo>
                    <a:lnTo>
                      <a:pt x="5401" y="3668"/>
                    </a:lnTo>
                    <a:lnTo>
                      <a:pt x="5409" y="3668"/>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73" name="Freeform 69">
                <a:extLst>
                  <a:ext uri="{FF2B5EF4-FFF2-40B4-BE49-F238E27FC236}">
                    <a16:creationId xmlns:a16="http://schemas.microsoft.com/office/drawing/2014/main" id="{72435E1D-B221-4D3C-AE1D-7110C7A628EF}"/>
                  </a:ext>
                </a:extLst>
              </p:cNvPr>
              <p:cNvSpPr>
                <a:spLocks/>
              </p:cNvSpPr>
              <p:nvPr/>
            </p:nvSpPr>
            <p:spPr bwMode="auto">
              <a:xfrm>
                <a:off x="8863" y="4626"/>
                <a:ext cx="5408" cy="792"/>
              </a:xfrm>
              <a:custGeom>
                <a:avLst/>
                <a:gdLst>
                  <a:gd name="T0" fmla="*/ 7 w 5408"/>
                  <a:gd name="T1" fmla="*/ 7502 h 792"/>
                  <a:gd name="T2" fmla="*/ 0 w 5408"/>
                  <a:gd name="T3" fmla="*/ 7502 h 792"/>
                  <a:gd name="T4" fmla="*/ 0 w 5408"/>
                  <a:gd name="T5" fmla="*/ 8294 h 792"/>
                  <a:gd name="T6" fmla="*/ 7 w 5408"/>
                  <a:gd name="T7" fmla="*/ 8294 h 792"/>
                  <a:gd name="T8" fmla="*/ 7 w 5408"/>
                  <a:gd name="T9" fmla="*/ 7502 h 7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408" h="792">
                    <a:moveTo>
                      <a:pt x="7" y="2876"/>
                    </a:moveTo>
                    <a:lnTo>
                      <a:pt x="0" y="2876"/>
                    </a:lnTo>
                    <a:lnTo>
                      <a:pt x="0" y="3668"/>
                    </a:lnTo>
                    <a:lnTo>
                      <a:pt x="7" y="3668"/>
                    </a:lnTo>
                    <a:lnTo>
                      <a:pt x="7" y="2876"/>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6" name="Group 70">
              <a:extLst>
                <a:ext uri="{FF2B5EF4-FFF2-40B4-BE49-F238E27FC236}">
                  <a16:creationId xmlns:a16="http://schemas.microsoft.com/office/drawing/2014/main" id="{4395AB57-BFAA-4BAC-8276-C734B92B3B25}"/>
                </a:ext>
              </a:extLst>
            </p:cNvPr>
            <p:cNvGrpSpPr>
              <a:grpSpLocks/>
            </p:cNvGrpSpPr>
            <p:nvPr/>
          </p:nvGrpSpPr>
          <p:grpSpPr bwMode="auto">
            <a:xfrm>
              <a:off x="8870" y="5402"/>
              <a:ext cx="5394" cy="2"/>
              <a:chOff x="8870" y="5402"/>
              <a:chExt cx="5394" cy="2"/>
            </a:xfrm>
          </p:grpSpPr>
          <p:sp>
            <p:nvSpPr>
              <p:cNvPr id="71" name="Freeform 71">
                <a:extLst>
                  <a:ext uri="{FF2B5EF4-FFF2-40B4-BE49-F238E27FC236}">
                    <a16:creationId xmlns:a16="http://schemas.microsoft.com/office/drawing/2014/main" id="{C8019658-9EDD-4738-8FE7-C6080195C3F3}"/>
                  </a:ext>
                </a:extLst>
              </p:cNvPr>
              <p:cNvSpPr>
                <a:spLocks/>
              </p:cNvSpPr>
              <p:nvPr/>
            </p:nvSpPr>
            <p:spPr bwMode="auto">
              <a:xfrm>
                <a:off x="8870" y="5402"/>
                <a:ext cx="5394" cy="2"/>
              </a:xfrm>
              <a:custGeom>
                <a:avLst/>
                <a:gdLst>
                  <a:gd name="T0" fmla="*/ 5394 w 5394"/>
                  <a:gd name="T1" fmla="*/ 0 h 2"/>
                  <a:gd name="T2" fmla="*/ 0 w 5394"/>
                  <a:gd name="T3" fmla="*/ 0 h 2"/>
                  <a:gd name="T4" fmla="*/ 0 60000 65536"/>
                  <a:gd name="T5" fmla="*/ 0 60000 65536"/>
                </a:gdLst>
                <a:ahLst/>
                <a:cxnLst>
                  <a:cxn ang="T4">
                    <a:pos x="T0" y="T1"/>
                  </a:cxn>
                  <a:cxn ang="T5">
                    <a:pos x="T2" y="T3"/>
                  </a:cxn>
                </a:cxnLst>
                <a:rect l="0" t="0" r="r" b="b"/>
                <a:pathLst>
                  <a:path w="5394" h="2">
                    <a:moveTo>
                      <a:pt x="5394" y="0"/>
                    </a:moveTo>
                    <a:lnTo>
                      <a:pt x="0" y="0"/>
                    </a:lnTo>
                  </a:path>
                </a:pathLst>
              </a:custGeom>
              <a:noFill/>
              <a:ln w="127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7" name="Group 72">
              <a:extLst>
                <a:ext uri="{FF2B5EF4-FFF2-40B4-BE49-F238E27FC236}">
                  <a16:creationId xmlns:a16="http://schemas.microsoft.com/office/drawing/2014/main" id="{A81F9099-992B-4DC2-9E0B-867581F9856A}"/>
                </a:ext>
              </a:extLst>
            </p:cNvPr>
            <p:cNvGrpSpPr>
              <a:grpSpLocks/>
            </p:cNvGrpSpPr>
            <p:nvPr/>
          </p:nvGrpSpPr>
          <p:grpSpPr bwMode="auto">
            <a:xfrm>
              <a:off x="8870" y="5402"/>
              <a:ext cx="7" cy="16"/>
              <a:chOff x="8870" y="5402"/>
              <a:chExt cx="7" cy="16"/>
            </a:xfrm>
          </p:grpSpPr>
          <p:sp>
            <p:nvSpPr>
              <p:cNvPr id="70" name="Freeform 73">
                <a:extLst>
                  <a:ext uri="{FF2B5EF4-FFF2-40B4-BE49-F238E27FC236}">
                    <a16:creationId xmlns:a16="http://schemas.microsoft.com/office/drawing/2014/main" id="{9BCBD832-B0A1-45C3-95A0-670E51D1781E}"/>
                  </a:ext>
                </a:extLst>
              </p:cNvPr>
              <p:cNvSpPr>
                <a:spLocks/>
              </p:cNvSpPr>
              <p:nvPr/>
            </p:nvSpPr>
            <p:spPr bwMode="auto">
              <a:xfrm>
                <a:off x="8870" y="5402"/>
                <a:ext cx="7" cy="16"/>
              </a:xfrm>
              <a:custGeom>
                <a:avLst/>
                <a:gdLst>
                  <a:gd name="T0" fmla="*/ 8 w 7"/>
                  <a:gd name="T1" fmla="*/ 5418 h 16"/>
                  <a:gd name="T2" fmla="*/ 8 w 7"/>
                  <a:gd name="T3" fmla="*/ 5411 h 16"/>
                  <a:gd name="T4" fmla="*/ 0 w 7"/>
                  <a:gd name="T5" fmla="*/ 5402 h 16"/>
                  <a:gd name="T6" fmla="*/ 0 w 7"/>
                  <a:gd name="T7" fmla="*/ 5418 h 16"/>
                  <a:gd name="T8" fmla="*/ 8 w 7"/>
                  <a:gd name="T9" fmla="*/ 5418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 h="16">
                    <a:moveTo>
                      <a:pt x="8" y="16"/>
                    </a:moveTo>
                    <a:lnTo>
                      <a:pt x="8" y="9"/>
                    </a:lnTo>
                    <a:lnTo>
                      <a:pt x="0" y="0"/>
                    </a:lnTo>
                    <a:lnTo>
                      <a:pt x="0" y="16"/>
                    </a:lnTo>
                    <a:lnTo>
                      <a:pt x="8" y="16"/>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8" name="Group 74">
              <a:extLst>
                <a:ext uri="{FF2B5EF4-FFF2-40B4-BE49-F238E27FC236}">
                  <a16:creationId xmlns:a16="http://schemas.microsoft.com/office/drawing/2014/main" id="{5D9F6070-083F-4A63-9F3A-675265C90C7B}"/>
                </a:ext>
              </a:extLst>
            </p:cNvPr>
            <p:cNvGrpSpPr>
              <a:grpSpLocks/>
            </p:cNvGrpSpPr>
            <p:nvPr/>
          </p:nvGrpSpPr>
          <p:grpSpPr bwMode="auto">
            <a:xfrm>
              <a:off x="14256" y="5402"/>
              <a:ext cx="8" cy="16"/>
              <a:chOff x="14256" y="5402"/>
              <a:chExt cx="8" cy="16"/>
            </a:xfrm>
          </p:grpSpPr>
          <p:sp>
            <p:nvSpPr>
              <p:cNvPr id="69" name="Freeform 75">
                <a:extLst>
                  <a:ext uri="{FF2B5EF4-FFF2-40B4-BE49-F238E27FC236}">
                    <a16:creationId xmlns:a16="http://schemas.microsoft.com/office/drawing/2014/main" id="{0D85DF61-1013-4334-8798-CEFEC27808FE}"/>
                  </a:ext>
                </a:extLst>
              </p:cNvPr>
              <p:cNvSpPr>
                <a:spLocks/>
              </p:cNvSpPr>
              <p:nvPr/>
            </p:nvSpPr>
            <p:spPr bwMode="auto">
              <a:xfrm>
                <a:off x="14256" y="5402"/>
                <a:ext cx="8" cy="16"/>
              </a:xfrm>
              <a:custGeom>
                <a:avLst/>
                <a:gdLst>
                  <a:gd name="T0" fmla="*/ 8 w 8"/>
                  <a:gd name="T1" fmla="*/ 5418 h 16"/>
                  <a:gd name="T2" fmla="*/ 8 w 8"/>
                  <a:gd name="T3" fmla="*/ 5402 h 16"/>
                  <a:gd name="T4" fmla="*/ 0 w 8"/>
                  <a:gd name="T5" fmla="*/ 5411 h 16"/>
                  <a:gd name="T6" fmla="*/ 0 w 8"/>
                  <a:gd name="T7" fmla="*/ 5418 h 16"/>
                  <a:gd name="T8" fmla="*/ 8 w 8"/>
                  <a:gd name="T9" fmla="*/ 5418 h 1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 h="16">
                    <a:moveTo>
                      <a:pt x="8" y="16"/>
                    </a:moveTo>
                    <a:lnTo>
                      <a:pt x="8" y="0"/>
                    </a:lnTo>
                    <a:lnTo>
                      <a:pt x="0" y="9"/>
                    </a:lnTo>
                    <a:lnTo>
                      <a:pt x="0" y="16"/>
                    </a:lnTo>
                    <a:lnTo>
                      <a:pt x="8" y="16"/>
                    </a:ln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0" name="Group 78">
              <a:extLst>
                <a:ext uri="{FF2B5EF4-FFF2-40B4-BE49-F238E27FC236}">
                  <a16:creationId xmlns:a16="http://schemas.microsoft.com/office/drawing/2014/main" id="{F85CFEB3-A322-489E-8D33-F8A485B8F061}"/>
                </a:ext>
              </a:extLst>
            </p:cNvPr>
            <p:cNvGrpSpPr>
              <a:grpSpLocks/>
            </p:cNvGrpSpPr>
            <p:nvPr/>
          </p:nvGrpSpPr>
          <p:grpSpPr bwMode="auto">
            <a:xfrm>
              <a:off x="115" y="6203"/>
              <a:ext cx="4492" cy="2"/>
              <a:chOff x="115" y="6203"/>
              <a:chExt cx="4492" cy="2"/>
            </a:xfrm>
          </p:grpSpPr>
          <p:sp>
            <p:nvSpPr>
              <p:cNvPr id="67" name="Freeform 79">
                <a:extLst>
                  <a:ext uri="{FF2B5EF4-FFF2-40B4-BE49-F238E27FC236}">
                    <a16:creationId xmlns:a16="http://schemas.microsoft.com/office/drawing/2014/main" id="{BBEB07DF-AD49-4089-B363-8F0D8D15A789}"/>
                  </a:ext>
                </a:extLst>
              </p:cNvPr>
              <p:cNvSpPr>
                <a:spLocks/>
              </p:cNvSpPr>
              <p:nvPr/>
            </p:nvSpPr>
            <p:spPr bwMode="auto">
              <a:xfrm>
                <a:off x="115" y="6203"/>
                <a:ext cx="4492" cy="2"/>
              </a:xfrm>
              <a:custGeom>
                <a:avLst/>
                <a:gdLst>
                  <a:gd name="T0" fmla="*/ 4491 w 4492"/>
                  <a:gd name="T1" fmla="*/ 0 h 2"/>
                  <a:gd name="T2" fmla="*/ 0 w 4492"/>
                  <a:gd name="T3" fmla="*/ 0 h 2"/>
                  <a:gd name="T4" fmla="*/ 0 60000 65536"/>
                  <a:gd name="T5" fmla="*/ 0 60000 65536"/>
                </a:gdLst>
                <a:ahLst/>
                <a:cxnLst>
                  <a:cxn ang="T4">
                    <a:pos x="T0" y="T1"/>
                  </a:cxn>
                  <a:cxn ang="T5">
                    <a:pos x="T2" y="T3"/>
                  </a:cxn>
                </a:cxnLst>
                <a:rect l="0" t="0" r="r" b="b"/>
                <a:pathLst>
                  <a:path w="4492" h="2">
                    <a:moveTo>
                      <a:pt x="4491" y="0"/>
                    </a:moveTo>
                    <a:lnTo>
                      <a:pt x="0" y="0"/>
                    </a:lnTo>
                  </a:path>
                </a:pathLst>
              </a:custGeom>
              <a:noFill/>
              <a:ln w="46609">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1" name="Group 80">
              <a:extLst>
                <a:ext uri="{FF2B5EF4-FFF2-40B4-BE49-F238E27FC236}">
                  <a16:creationId xmlns:a16="http://schemas.microsoft.com/office/drawing/2014/main" id="{863480B6-2216-45FA-9F07-55CF4540579E}"/>
                </a:ext>
              </a:extLst>
            </p:cNvPr>
            <p:cNvGrpSpPr>
              <a:grpSpLocks/>
            </p:cNvGrpSpPr>
            <p:nvPr/>
          </p:nvGrpSpPr>
          <p:grpSpPr bwMode="auto">
            <a:xfrm>
              <a:off x="7480" y="6527"/>
              <a:ext cx="1343" cy="359"/>
              <a:chOff x="7480" y="6527"/>
              <a:chExt cx="1343" cy="359"/>
            </a:xfrm>
          </p:grpSpPr>
          <p:sp>
            <p:nvSpPr>
              <p:cNvPr id="66" name="Freeform 81">
                <a:extLst>
                  <a:ext uri="{FF2B5EF4-FFF2-40B4-BE49-F238E27FC236}">
                    <a16:creationId xmlns:a16="http://schemas.microsoft.com/office/drawing/2014/main" id="{DAC9EA11-731D-425D-A720-57050BB39122}"/>
                  </a:ext>
                </a:extLst>
              </p:cNvPr>
              <p:cNvSpPr>
                <a:spLocks/>
              </p:cNvSpPr>
              <p:nvPr/>
            </p:nvSpPr>
            <p:spPr bwMode="auto">
              <a:xfrm>
                <a:off x="7480" y="6527"/>
                <a:ext cx="1343" cy="359"/>
              </a:xfrm>
              <a:custGeom>
                <a:avLst/>
                <a:gdLst>
                  <a:gd name="T0" fmla="*/ 1342 w 1343"/>
                  <a:gd name="T1" fmla="*/ 6566 h 359"/>
                  <a:gd name="T2" fmla="*/ 1333 w 1343"/>
                  <a:gd name="T3" fmla="*/ 6527 h 359"/>
                  <a:gd name="T4" fmla="*/ 0 w 1343"/>
                  <a:gd name="T5" fmla="*/ 6847 h 359"/>
                  <a:gd name="T6" fmla="*/ 9 w 1343"/>
                  <a:gd name="T7" fmla="*/ 6886 h 359"/>
                  <a:gd name="T8" fmla="*/ 1342 w 1343"/>
                  <a:gd name="T9" fmla="*/ 6566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3" h="359">
                    <a:moveTo>
                      <a:pt x="1342" y="39"/>
                    </a:moveTo>
                    <a:lnTo>
                      <a:pt x="1333" y="0"/>
                    </a:lnTo>
                    <a:lnTo>
                      <a:pt x="0" y="320"/>
                    </a:lnTo>
                    <a:lnTo>
                      <a:pt x="9" y="359"/>
                    </a:lnTo>
                    <a:lnTo>
                      <a:pt x="1342" y="39"/>
                    </a:lnTo>
                  </a:path>
                </a:pathLst>
              </a:custGeom>
              <a:solidFill>
                <a:srgbClr val="917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2" name="Group 82">
              <a:extLst>
                <a:ext uri="{FF2B5EF4-FFF2-40B4-BE49-F238E27FC236}">
                  <a16:creationId xmlns:a16="http://schemas.microsoft.com/office/drawing/2014/main" id="{F148D566-2BC9-43AE-AC81-E16723652FF9}"/>
                </a:ext>
              </a:extLst>
            </p:cNvPr>
            <p:cNvGrpSpPr>
              <a:grpSpLocks/>
            </p:cNvGrpSpPr>
            <p:nvPr/>
          </p:nvGrpSpPr>
          <p:grpSpPr bwMode="auto">
            <a:xfrm>
              <a:off x="7480" y="6527"/>
              <a:ext cx="1343" cy="359"/>
              <a:chOff x="7480" y="6527"/>
              <a:chExt cx="1343" cy="359"/>
            </a:xfrm>
          </p:grpSpPr>
          <p:sp>
            <p:nvSpPr>
              <p:cNvPr id="65" name="Freeform 83">
                <a:extLst>
                  <a:ext uri="{FF2B5EF4-FFF2-40B4-BE49-F238E27FC236}">
                    <a16:creationId xmlns:a16="http://schemas.microsoft.com/office/drawing/2014/main" id="{B79382CE-4C65-44B9-B2A9-AD9E893CA92C}"/>
                  </a:ext>
                </a:extLst>
              </p:cNvPr>
              <p:cNvSpPr>
                <a:spLocks/>
              </p:cNvSpPr>
              <p:nvPr/>
            </p:nvSpPr>
            <p:spPr bwMode="auto">
              <a:xfrm>
                <a:off x="7480" y="6527"/>
                <a:ext cx="1343" cy="359"/>
              </a:xfrm>
              <a:custGeom>
                <a:avLst/>
                <a:gdLst>
                  <a:gd name="T0" fmla="*/ 1342 w 1343"/>
                  <a:gd name="T1" fmla="*/ 6566 h 359"/>
                  <a:gd name="T2" fmla="*/ 1333 w 1343"/>
                  <a:gd name="T3" fmla="*/ 6527 h 359"/>
                  <a:gd name="T4" fmla="*/ 0 w 1343"/>
                  <a:gd name="T5" fmla="*/ 6847 h 359"/>
                  <a:gd name="T6" fmla="*/ 9 w 1343"/>
                  <a:gd name="T7" fmla="*/ 6886 h 359"/>
                  <a:gd name="T8" fmla="*/ 1342 w 1343"/>
                  <a:gd name="T9" fmla="*/ 6566 h 35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43" h="359">
                    <a:moveTo>
                      <a:pt x="1342" y="39"/>
                    </a:moveTo>
                    <a:lnTo>
                      <a:pt x="1333" y="0"/>
                    </a:lnTo>
                    <a:lnTo>
                      <a:pt x="0" y="320"/>
                    </a:lnTo>
                    <a:lnTo>
                      <a:pt x="9" y="359"/>
                    </a:lnTo>
                    <a:lnTo>
                      <a:pt x="1342" y="39"/>
                    </a:lnTo>
                  </a:path>
                </a:pathLst>
              </a:custGeom>
              <a:solidFill>
                <a:srgbClr val="9177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pic>
        <p:nvPicPr>
          <p:cNvPr id="111" name="Picture 25">
            <a:extLst>
              <a:ext uri="{FF2B5EF4-FFF2-40B4-BE49-F238E27FC236}">
                <a16:creationId xmlns:a16="http://schemas.microsoft.com/office/drawing/2014/main" id="{2759CE37-66BE-4044-92FF-FF5377EFADC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228184" y="2714864"/>
            <a:ext cx="2140890" cy="561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 name="Picture 58">
            <a:extLst>
              <a:ext uri="{FF2B5EF4-FFF2-40B4-BE49-F238E27FC236}">
                <a16:creationId xmlns:a16="http://schemas.microsoft.com/office/drawing/2014/main" id="{D4D6AB3B-323C-4FC9-95EA-E69DCE5EBB4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213792" y="3253817"/>
            <a:ext cx="2140890" cy="545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 name="Picture 103">
            <a:extLst>
              <a:ext uri="{FF2B5EF4-FFF2-40B4-BE49-F238E27FC236}">
                <a16:creationId xmlns:a16="http://schemas.microsoft.com/office/drawing/2014/main" id="{B5FBC136-5C09-42A6-9697-45790A707F5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7153656" y="3860508"/>
            <a:ext cx="1749455" cy="656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 name="Picture 141">
            <a:extLst>
              <a:ext uri="{FF2B5EF4-FFF2-40B4-BE49-F238E27FC236}">
                <a16:creationId xmlns:a16="http://schemas.microsoft.com/office/drawing/2014/main" id="{9692F52E-0EC4-48A9-BD3F-83448FB12928}"/>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054735" y="4517307"/>
            <a:ext cx="1974276" cy="329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6" name="图片 3">
            <a:extLst>
              <a:ext uri="{FF2B5EF4-FFF2-40B4-BE49-F238E27FC236}">
                <a16:creationId xmlns:a16="http://schemas.microsoft.com/office/drawing/2014/main" id="{9A1A931C-1A07-40FD-A17B-CF1EC6F43006}"/>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399407" y="671202"/>
            <a:ext cx="2629604" cy="1650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7" name="Picture 5" descr="DSC06094">
            <a:extLst>
              <a:ext uri="{FF2B5EF4-FFF2-40B4-BE49-F238E27FC236}">
                <a16:creationId xmlns:a16="http://schemas.microsoft.com/office/drawing/2014/main" id="{63EE10AF-C2F6-47B2-9843-54BA9453C12A}"/>
              </a:ext>
            </a:extLst>
          </p:cNvPr>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983112" y="3247963"/>
            <a:ext cx="1173064" cy="8799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21210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62171A-B7BA-40B0-BFF4-E31FCBFF671A}"/>
              </a:ext>
            </a:extLst>
          </p:cNvPr>
          <p:cNvSpPr>
            <a:spLocks noGrp="1"/>
          </p:cNvSpPr>
          <p:nvPr>
            <p:ph type="title"/>
          </p:nvPr>
        </p:nvSpPr>
        <p:spPr/>
        <p:txBody>
          <a:bodyPr/>
          <a:lstStyle/>
          <a:p>
            <a:r>
              <a:rPr lang="zh-CN" altLang="en-US" dirty="0"/>
              <a:t>增强现实概念重点</a:t>
            </a:r>
          </a:p>
        </p:txBody>
      </p:sp>
      <p:sp>
        <p:nvSpPr>
          <p:cNvPr id="3" name="内容占位符 2">
            <a:extLst>
              <a:ext uri="{FF2B5EF4-FFF2-40B4-BE49-F238E27FC236}">
                <a16:creationId xmlns:a16="http://schemas.microsoft.com/office/drawing/2014/main" id="{00219AA1-2CE5-4F61-A59A-1CF2439948A3}"/>
              </a:ext>
            </a:extLst>
          </p:cNvPr>
          <p:cNvSpPr>
            <a:spLocks noGrp="1"/>
          </p:cNvSpPr>
          <p:nvPr>
            <p:ph idx="1"/>
          </p:nvPr>
        </p:nvSpPr>
        <p:spPr>
          <a:xfrm>
            <a:off x="457200" y="1628800"/>
            <a:ext cx="8229600" cy="4876800"/>
          </a:xfrm>
        </p:spPr>
        <p:txBody>
          <a:bodyPr/>
          <a:lstStyle/>
          <a:p>
            <a:r>
              <a:rPr lang="en-US" altLang="zh-CN" b="1" dirty="0">
                <a:solidFill>
                  <a:srgbClr val="FF0000"/>
                </a:solidFill>
              </a:rPr>
              <a:t>AR</a:t>
            </a:r>
            <a:r>
              <a:rPr lang="zh-CN" altLang="en-US" b="1" dirty="0">
                <a:solidFill>
                  <a:srgbClr val="FF0000"/>
                </a:solidFill>
              </a:rPr>
              <a:t>与</a:t>
            </a:r>
            <a:r>
              <a:rPr lang="en-US" altLang="zh-CN" b="1" dirty="0">
                <a:solidFill>
                  <a:srgbClr val="FF0000"/>
                </a:solidFill>
              </a:rPr>
              <a:t>VR</a:t>
            </a:r>
            <a:r>
              <a:rPr lang="zh-CN" altLang="en-US" b="1" dirty="0">
                <a:solidFill>
                  <a:srgbClr val="FF0000"/>
                </a:solidFill>
              </a:rPr>
              <a:t>的异同</a:t>
            </a:r>
            <a:endParaRPr lang="en-US" altLang="zh-CN" b="1" dirty="0">
              <a:solidFill>
                <a:srgbClr val="FF0000"/>
              </a:solidFill>
            </a:endParaRPr>
          </a:p>
          <a:p>
            <a:r>
              <a:rPr lang="en-US" altLang="zh-CN" b="1" dirty="0">
                <a:solidFill>
                  <a:srgbClr val="FF0000"/>
                </a:solidFill>
              </a:rPr>
              <a:t>AR</a:t>
            </a:r>
            <a:r>
              <a:rPr lang="zh-CN" altLang="en-US" b="1" dirty="0">
                <a:solidFill>
                  <a:srgbClr val="FF0000"/>
                </a:solidFill>
              </a:rPr>
              <a:t>系统根据成像位置的分类</a:t>
            </a:r>
            <a:endParaRPr lang="en-US" altLang="zh-CN" b="1" dirty="0">
              <a:solidFill>
                <a:srgbClr val="FF0000"/>
              </a:solidFill>
            </a:endParaRPr>
          </a:p>
          <a:p>
            <a:r>
              <a:rPr lang="en-US" altLang="zh-CN" b="1" dirty="0">
                <a:solidFill>
                  <a:srgbClr val="FF0000"/>
                </a:solidFill>
              </a:rPr>
              <a:t>AR</a:t>
            </a:r>
            <a:r>
              <a:rPr lang="zh-CN" altLang="en-US" b="1" dirty="0">
                <a:solidFill>
                  <a:srgbClr val="FF0000"/>
                </a:solidFill>
              </a:rPr>
              <a:t>的三大特性</a:t>
            </a:r>
            <a:endParaRPr lang="en-US" altLang="zh-CN" b="1" dirty="0">
              <a:solidFill>
                <a:srgbClr val="FF0000"/>
              </a:solidFill>
            </a:endParaRPr>
          </a:p>
          <a:p>
            <a:r>
              <a:rPr lang="en-US" altLang="zh-CN" b="1" dirty="0">
                <a:solidFill>
                  <a:srgbClr val="FF0000"/>
                </a:solidFill>
              </a:rPr>
              <a:t>AR</a:t>
            </a:r>
            <a:r>
              <a:rPr lang="zh-CN" altLang="en-US" b="1" dirty="0">
                <a:solidFill>
                  <a:srgbClr val="FF0000"/>
                </a:solidFill>
              </a:rPr>
              <a:t>眼镜分类及其实现</a:t>
            </a:r>
            <a:r>
              <a:rPr lang="en-US" altLang="zh-CN" b="1" dirty="0">
                <a:solidFill>
                  <a:srgbClr val="FF0000"/>
                </a:solidFill>
              </a:rPr>
              <a:t>AR</a:t>
            </a:r>
            <a:r>
              <a:rPr lang="zh-CN" altLang="en-US" b="1" dirty="0">
                <a:solidFill>
                  <a:srgbClr val="FF0000"/>
                </a:solidFill>
              </a:rPr>
              <a:t>特性的原理</a:t>
            </a:r>
            <a:endParaRPr lang="en-US" altLang="zh-CN" b="1" dirty="0">
              <a:solidFill>
                <a:srgbClr val="FF0000"/>
              </a:solidFill>
            </a:endParaRPr>
          </a:p>
          <a:p>
            <a:endParaRPr lang="en-US" altLang="zh-CN" dirty="0"/>
          </a:p>
          <a:p>
            <a:endParaRPr lang="zh-CN" altLang="en-US" dirty="0"/>
          </a:p>
        </p:txBody>
      </p:sp>
    </p:spTree>
    <p:extLst>
      <p:ext uri="{BB962C8B-B14F-4D97-AF65-F5344CB8AC3E}">
        <p14:creationId xmlns:p14="http://schemas.microsoft.com/office/powerpoint/2010/main" val="3908140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Rectangle 2">
            <a:extLst>
              <a:ext uri="{FF2B5EF4-FFF2-40B4-BE49-F238E27FC236}">
                <a16:creationId xmlns:a16="http://schemas.microsoft.com/office/drawing/2014/main" id="{F9403620-AB54-45EF-9F7B-E3129F0FF848}"/>
              </a:ext>
            </a:extLst>
          </p:cNvPr>
          <p:cNvSpPr>
            <a:spLocks noGrp="1"/>
          </p:cNvSpPr>
          <p:nvPr>
            <p:ph type="title"/>
          </p:nvPr>
        </p:nvSpPr>
        <p:spPr/>
        <p:txBody>
          <a:bodyPr wrap="square" lIns="84904" tIns="42452" rIns="84904" bIns="42452" anchor="b"/>
          <a:lstStyle/>
          <a:p>
            <a:pPr eaLnBrk="1" fontAlgn="auto" hangingPunct="1">
              <a:spcAft>
                <a:spcPts val="0"/>
              </a:spcAft>
              <a:defRPr/>
            </a:pPr>
            <a:r>
              <a:rPr lang="zh-CN" altLang="en-US" b="1" dirty="0"/>
              <a:t>虚拟</a:t>
            </a:r>
            <a:r>
              <a:rPr lang="en-US" altLang="zh-CN" b="1" dirty="0"/>
              <a:t>-</a:t>
            </a:r>
            <a:r>
              <a:rPr lang="zh-CN" altLang="en-US" b="1" dirty="0"/>
              <a:t>现实流</a:t>
            </a:r>
            <a:r>
              <a:rPr lang="en-US" altLang="en-US" sz="2222" b="1" dirty="0"/>
              <a:t>(Milgram's Reality-Virtuality Continuum)</a:t>
            </a:r>
          </a:p>
        </p:txBody>
      </p:sp>
      <p:sp>
        <p:nvSpPr>
          <p:cNvPr id="188419" name="内容占位符 1">
            <a:extLst>
              <a:ext uri="{FF2B5EF4-FFF2-40B4-BE49-F238E27FC236}">
                <a16:creationId xmlns:a16="http://schemas.microsoft.com/office/drawing/2014/main" id="{31CD5BE0-2E36-49DB-BB38-50297048A275}"/>
              </a:ext>
            </a:extLst>
          </p:cNvPr>
          <p:cNvSpPr>
            <a:spLocks noGrp="1" noChangeArrowheads="1"/>
          </p:cNvSpPr>
          <p:nvPr>
            <p:ph idx="1"/>
          </p:nvPr>
        </p:nvSpPr>
        <p:spPr/>
        <p:txBody>
          <a:bodyPr/>
          <a:lstStyle/>
          <a:p>
            <a:pPr eaLnBrk="1" hangingPunct="1"/>
            <a:endParaRPr lang="zh-CN" altLang="en-US" dirty="0"/>
          </a:p>
        </p:txBody>
      </p:sp>
      <p:pic>
        <p:nvPicPr>
          <p:cNvPr id="188420" name="Picture 2">
            <a:extLst>
              <a:ext uri="{FF2B5EF4-FFF2-40B4-BE49-F238E27FC236}">
                <a16:creationId xmlns:a16="http://schemas.microsoft.com/office/drawing/2014/main" id="{D7FE718F-BE49-42A8-9A28-22E72E2758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413" y="2613025"/>
            <a:ext cx="83312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1" name="文本框 1">
            <a:extLst>
              <a:ext uri="{FF2B5EF4-FFF2-40B4-BE49-F238E27FC236}">
                <a16:creationId xmlns:a16="http://schemas.microsoft.com/office/drawing/2014/main" id="{A585F823-5C90-444D-B829-6B7475CCA094}"/>
              </a:ext>
            </a:extLst>
          </p:cNvPr>
          <p:cNvSpPr txBox="1">
            <a:spLocks noChangeArrowheads="1"/>
          </p:cNvSpPr>
          <p:nvPr/>
        </p:nvSpPr>
        <p:spPr bwMode="auto">
          <a:xfrm>
            <a:off x="600075" y="4603750"/>
            <a:ext cx="1373188"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25488">
              <a:defRPr>
                <a:solidFill>
                  <a:schemeClr val="tx1"/>
                </a:solidFill>
                <a:latin typeface="Arial" panose="020B0604020202020204" pitchFamily="34" charset="0"/>
                <a:ea typeface="微软雅黑" panose="020B0503020204020204" pitchFamily="34" charset="-122"/>
              </a:defRPr>
            </a:lvl1pPr>
            <a:lvl2pPr marL="742950" indent="-285750" defTabSz="725488">
              <a:defRPr>
                <a:solidFill>
                  <a:schemeClr val="tx1"/>
                </a:solidFill>
                <a:latin typeface="Arial" panose="020B0604020202020204" pitchFamily="34" charset="0"/>
                <a:ea typeface="微软雅黑" panose="020B0503020204020204" pitchFamily="34" charset="-122"/>
              </a:defRPr>
            </a:lvl2pPr>
            <a:lvl3pPr marL="1143000" indent="-228600" defTabSz="725488">
              <a:defRPr>
                <a:solidFill>
                  <a:schemeClr val="tx1"/>
                </a:solidFill>
                <a:latin typeface="Arial" panose="020B0604020202020204" pitchFamily="34" charset="0"/>
                <a:ea typeface="微软雅黑" panose="020B0503020204020204" pitchFamily="34" charset="-122"/>
              </a:defRPr>
            </a:lvl3pPr>
            <a:lvl4pPr marL="1600200" indent="-228600" defTabSz="725488">
              <a:defRPr>
                <a:solidFill>
                  <a:schemeClr val="tx1"/>
                </a:solidFill>
                <a:latin typeface="Arial" panose="020B0604020202020204" pitchFamily="34" charset="0"/>
                <a:ea typeface="微软雅黑" panose="020B0503020204020204" pitchFamily="34" charset="-122"/>
              </a:defRPr>
            </a:lvl4pPr>
            <a:lvl5pPr marL="2057400" indent="-228600" defTabSz="725488">
              <a:defRPr>
                <a:solidFill>
                  <a:schemeClr val="tx1"/>
                </a:solidFill>
                <a:latin typeface="Arial" panose="020B0604020202020204" pitchFamily="34" charset="0"/>
                <a:ea typeface="微软雅黑" panose="020B0503020204020204" pitchFamily="34" charset="-122"/>
              </a:defRPr>
            </a:lvl5pPr>
            <a:lvl6pPr marL="25146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en-US" sz="1400" b="1">
                <a:solidFill>
                  <a:srgbClr val="FF0000"/>
                </a:solidFill>
                <a:latin typeface="Times New Roman" panose="02020603050405020304" pitchFamily="18" charset="0"/>
                <a:ea typeface="宋体" panose="02010600030101010101" pitchFamily="2" charset="-122"/>
              </a:rPr>
              <a:t>纯现实</a:t>
            </a:r>
            <a:endParaRPr lang="en-US" altLang="zh-CN" sz="1400" b="1">
              <a:solidFill>
                <a:srgbClr val="FF0000"/>
              </a:solidFill>
              <a:latin typeface="Times New Roman" panose="02020603050405020304" pitchFamily="18" charset="0"/>
              <a:ea typeface="宋体" panose="02010600030101010101" pitchFamily="2" charset="-122"/>
            </a:endParaRPr>
          </a:p>
          <a:p>
            <a:pPr algn="ctr" eaLnBrk="1" hangingPunct="1">
              <a:spcBef>
                <a:spcPct val="20000"/>
              </a:spcBef>
            </a:pPr>
            <a:r>
              <a:rPr lang="zh-CN" altLang="en-US" sz="1400" b="1">
                <a:solidFill>
                  <a:srgbClr val="FF0000"/>
                </a:solidFill>
                <a:latin typeface="Times New Roman" panose="02020603050405020304" pitchFamily="18" charset="0"/>
                <a:ea typeface="宋体" panose="02010600030101010101" pitchFamily="2" charset="-122"/>
              </a:rPr>
              <a:t>现实环境</a:t>
            </a:r>
          </a:p>
        </p:txBody>
      </p:sp>
      <p:sp>
        <p:nvSpPr>
          <p:cNvPr id="188422" name="文本框 2">
            <a:extLst>
              <a:ext uri="{FF2B5EF4-FFF2-40B4-BE49-F238E27FC236}">
                <a16:creationId xmlns:a16="http://schemas.microsoft.com/office/drawing/2014/main" id="{857C1DC0-9F1F-4DD5-A42E-7F35AD49C91D}"/>
              </a:ext>
            </a:extLst>
          </p:cNvPr>
          <p:cNvSpPr txBox="1">
            <a:spLocks noChangeArrowheads="1"/>
          </p:cNvSpPr>
          <p:nvPr/>
        </p:nvSpPr>
        <p:spPr bwMode="auto">
          <a:xfrm>
            <a:off x="2635250" y="4603750"/>
            <a:ext cx="1927225"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25488">
              <a:defRPr>
                <a:solidFill>
                  <a:schemeClr val="tx1"/>
                </a:solidFill>
                <a:latin typeface="Arial" panose="020B0604020202020204" pitchFamily="34" charset="0"/>
                <a:ea typeface="微软雅黑" panose="020B0503020204020204" pitchFamily="34" charset="-122"/>
              </a:defRPr>
            </a:lvl1pPr>
            <a:lvl2pPr marL="742950" indent="-285750" defTabSz="725488">
              <a:defRPr>
                <a:solidFill>
                  <a:schemeClr val="tx1"/>
                </a:solidFill>
                <a:latin typeface="Arial" panose="020B0604020202020204" pitchFamily="34" charset="0"/>
                <a:ea typeface="微软雅黑" panose="020B0503020204020204" pitchFamily="34" charset="-122"/>
              </a:defRPr>
            </a:lvl2pPr>
            <a:lvl3pPr marL="1143000" indent="-228600" defTabSz="725488">
              <a:defRPr>
                <a:solidFill>
                  <a:schemeClr val="tx1"/>
                </a:solidFill>
                <a:latin typeface="Arial" panose="020B0604020202020204" pitchFamily="34" charset="0"/>
                <a:ea typeface="微软雅黑" panose="020B0503020204020204" pitchFamily="34" charset="-122"/>
              </a:defRPr>
            </a:lvl3pPr>
            <a:lvl4pPr marL="1600200" indent="-228600" defTabSz="725488">
              <a:defRPr>
                <a:solidFill>
                  <a:schemeClr val="tx1"/>
                </a:solidFill>
                <a:latin typeface="Arial" panose="020B0604020202020204" pitchFamily="34" charset="0"/>
                <a:ea typeface="微软雅黑" panose="020B0503020204020204" pitchFamily="34" charset="-122"/>
              </a:defRPr>
            </a:lvl4pPr>
            <a:lvl5pPr marL="2057400" indent="-228600" defTabSz="725488">
              <a:defRPr>
                <a:solidFill>
                  <a:schemeClr val="tx1"/>
                </a:solidFill>
                <a:latin typeface="Arial" panose="020B0604020202020204" pitchFamily="34" charset="0"/>
                <a:ea typeface="微软雅黑" panose="020B0503020204020204" pitchFamily="34" charset="-122"/>
              </a:defRPr>
            </a:lvl5pPr>
            <a:lvl6pPr marL="25146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zh-CN" sz="1400" b="1">
                <a:solidFill>
                  <a:srgbClr val="FF0000"/>
                </a:solidFill>
                <a:latin typeface="Times New Roman" panose="02020603050405020304" pitchFamily="18" charset="0"/>
                <a:ea typeface="宋体" panose="02010600030101010101" pitchFamily="2" charset="-122"/>
              </a:rPr>
              <a:t>增强现实</a:t>
            </a:r>
          </a:p>
          <a:p>
            <a:pPr algn="ctr" eaLnBrk="1" hangingPunct="1">
              <a:spcBef>
                <a:spcPct val="20000"/>
              </a:spcBef>
            </a:pPr>
            <a:r>
              <a:rPr lang="zh-CN" altLang="zh-CN" sz="1400" b="1">
                <a:solidFill>
                  <a:srgbClr val="FF0000"/>
                </a:solidFill>
                <a:latin typeface="Times New Roman" panose="02020603050405020304" pitchFamily="18" charset="0"/>
                <a:ea typeface="宋体" panose="02010600030101010101" pitchFamily="2" charset="-122"/>
              </a:rPr>
              <a:t>现实为主，合成虚拟内容</a:t>
            </a:r>
          </a:p>
        </p:txBody>
      </p:sp>
      <p:sp>
        <p:nvSpPr>
          <p:cNvPr id="188423" name="文本框 3">
            <a:extLst>
              <a:ext uri="{FF2B5EF4-FFF2-40B4-BE49-F238E27FC236}">
                <a16:creationId xmlns:a16="http://schemas.microsoft.com/office/drawing/2014/main" id="{457508B9-C3CA-42D0-A58B-086F2A5745C2}"/>
              </a:ext>
            </a:extLst>
          </p:cNvPr>
          <p:cNvSpPr txBox="1">
            <a:spLocks noChangeArrowheads="1"/>
          </p:cNvSpPr>
          <p:nvPr/>
        </p:nvSpPr>
        <p:spPr bwMode="auto">
          <a:xfrm>
            <a:off x="4757738" y="4603750"/>
            <a:ext cx="192563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25488">
              <a:defRPr>
                <a:solidFill>
                  <a:schemeClr val="tx1"/>
                </a:solidFill>
                <a:latin typeface="Arial" panose="020B0604020202020204" pitchFamily="34" charset="0"/>
                <a:ea typeface="微软雅黑" panose="020B0503020204020204" pitchFamily="34" charset="-122"/>
              </a:defRPr>
            </a:lvl1pPr>
            <a:lvl2pPr marL="742950" indent="-285750" defTabSz="725488">
              <a:defRPr>
                <a:solidFill>
                  <a:schemeClr val="tx1"/>
                </a:solidFill>
                <a:latin typeface="Arial" panose="020B0604020202020204" pitchFamily="34" charset="0"/>
                <a:ea typeface="微软雅黑" panose="020B0503020204020204" pitchFamily="34" charset="-122"/>
              </a:defRPr>
            </a:lvl2pPr>
            <a:lvl3pPr marL="1143000" indent="-228600" defTabSz="725488">
              <a:defRPr>
                <a:solidFill>
                  <a:schemeClr val="tx1"/>
                </a:solidFill>
                <a:latin typeface="Arial" panose="020B0604020202020204" pitchFamily="34" charset="0"/>
                <a:ea typeface="微软雅黑" panose="020B0503020204020204" pitchFamily="34" charset="-122"/>
              </a:defRPr>
            </a:lvl3pPr>
            <a:lvl4pPr marL="1600200" indent="-228600" defTabSz="725488">
              <a:defRPr>
                <a:solidFill>
                  <a:schemeClr val="tx1"/>
                </a:solidFill>
                <a:latin typeface="Arial" panose="020B0604020202020204" pitchFamily="34" charset="0"/>
                <a:ea typeface="微软雅黑" panose="020B0503020204020204" pitchFamily="34" charset="-122"/>
              </a:defRPr>
            </a:lvl4pPr>
            <a:lvl5pPr marL="2057400" indent="-228600" defTabSz="725488">
              <a:defRPr>
                <a:solidFill>
                  <a:schemeClr val="tx1"/>
                </a:solidFill>
                <a:latin typeface="Arial" panose="020B0604020202020204" pitchFamily="34" charset="0"/>
                <a:ea typeface="微软雅黑" panose="020B0503020204020204" pitchFamily="34" charset="-122"/>
              </a:defRPr>
            </a:lvl5pPr>
            <a:lvl6pPr marL="25146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zh-CN" sz="1400" b="1">
                <a:solidFill>
                  <a:srgbClr val="FF0000"/>
                </a:solidFill>
                <a:latin typeface="Times New Roman" panose="02020603050405020304" pitchFamily="18" charset="0"/>
                <a:ea typeface="宋体" panose="02010600030101010101" pitchFamily="2" charset="-122"/>
              </a:rPr>
              <a:t>增强虚拟</a:t>
            </a:r>
          </a:p>
          <a:p>
            <a:pPr algn="ctr" eaLnBrk="1" hangingPunct="1">
              <a:spcBef>
                <a:spcPct val="20000"/>
              </a:spcBef>
            </a:pPr>
            <a:r>
              <a:rPr lang="zh-CN" altLang="zh-CN" sz="1400" b="1">
                <a:solidFill>
                  <a:srgbClr val="FF0000"/>
                </a:solidFill>
                <a:latin typeface="Times New Roman" panose="02020603050405020304" pitchFamily="18" charset="0"/>
                <a:ea typeface="宋体" panose="02010600030101010101" pitchFamily="2" charset="-122"/>
              </a:rPr>
              <a:t>虚拟为主，合成现实内容</a:t>
            </a:r>
          </a:p>
        </p:txBody>
      </p:sp>
      <p:sp>
        <p:nvSpPr>
          <p:cNvPr id="188424" name="文本框 4">
            <a:extLst>
              <a:ext uri="{FF2B5EF4-FFF2-40B4-BE49-F238E27FC236}">
                <a16:creationId xmlns:a16="http://schemas.microsoft.com/office/drawing/2014/main" id="{98A3E05F-DB64-4B3F-9954-58DEE9228392}"/>
              </a:ext>
            </a:extLst>
          </p:cNvPr>
          <p:cNvSpPr txBox="1">
            <a:spLocks noChangeArrowheads="1"/>
          </p:cNvSpPr>
          <p:nvPr/>
        </p:nvSpPr>
        <p:spPr bwMode="auto">
          <a:xfrm>
            <a:off x="6859588" y="4603750"/>
            <a:ext cx="1925637"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25488">
              <a:defRPr>
                <a:solidFill>
                  <a:schemeClr val="tx1"/>
                </a:solidFill>
                <a:latin typeface="Arial" panose="020B0604020202020204" pitchFamily="34" charset="0"/>
                <a:ea typeface="微软雅黑" panose="020B0503020204020204" pitchFamily="34" charset="-122"/>
              </a:defRPr>
            </a:lvl1pPr>
            <a:lvl2pPr marL="742950" indent="-285750" defTabSz="725488">
              <a:defRPr>
                <a:solidFill>
                  <a:schemeClr val="tx1"/>
                </a:solidFill>
                <a:latin typeface="Arial" panose="020B0604020202020204" pitchFamily="34" charset="0"/>
                <a:ea typeface="微软雅黑" panose="020B0503020204020204" pitchFamily="34" charset="-122"/>
              </a:defRPr>
            </a:lvl2pPr>
            <a:lvl3pPr marL="1143000" indent="-228600" defTabSz="725488">
              <a:defRPr>
                <a:solidFill>
                  <a:schemeClr val="tx1"/>
                </a:solidFill>
                <a:latin typeface="Arial" panose="020B0604020202020204" pitchFamily="34" charset="0"/>
                <a:ea typeface="微软雅黑" panose="020B0503020204020204" pitchFamily="34" charset="-122"/>
              </a:defRPr>
            </a:lvl3pPr>
            <a:lvl4pPr marL="1600200" indent="-228600" defTabSz="725488">
              <a:defRPr>
                <a:solidFill>
                  <a:schemeClr val="tx1"/>
                </a:solidFill>
                <a:latin typeface="Arial" panose="020B0604020202020204" pitchFamily="34" charset="0"/>
                <a:ea typeface="微软雅黑" panose="020B0503020204020204" pitchFamily="34" charset="-122"/>
              </a:defRPr>
            </a:lvl4pPr>
            <a:lvl5pPr marL="2057400" indent="-228600" defTabSz="725488">
              <a:defRPr>
                <a:solidFill>
                  <a:schemeClr val="tx1"/>
                </a:solidFill>
                <a:latin typeface="Arial" panose="020B0604020202020204" pitchFamily="34" charset="0"/>
                <a:ea typeface="微软雅黑" panose="020B0503020204020204" pitchFamily="34" charset="-122"/>
              </a:defRPr>
            </a:lvl5pPr>
            <a:lvl6pPr marL="25146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zh-CN" sz="1400" b="1">
                <a:solidFill>
                  <a:srgbClr val="FF0000"/>
                </a:solidFill>
                <a:latin typeface="Times New Roman" panose="02020603050405020304" pitchFamily="18" charset="0"/>
                <a:ea typeface="宋体" panose="02010600030101010101" pitchFamily="2" charset="-122"/>
              </a:rPr>
              <a:t>纯虚拟</a:t>
            </a:r>
          </a:p>
          <a:p>
            <a:pPr algn="ctr" eaLnBrk="1" hangingPunct="1">
              <a:spcBef>
                <a:spcPct val="20000"/>
              </a:spcBef>
            </a:pPr>
            <a:r>
              <a:rPr lang="zh-CN" altLang="zh-CN" sz="1400" b="1">
                <a:solidFill>
                  <a:srgbClr val="FF0000"/>
                </a:solidFill>
                <a:latin typeface="Times New Roman" panose="02020603050405020304" pitchFamily="18" charset="0"/>
                <a:ea typeface="宋体" panose="02010600030101010101" pitchFamily="2" charset="-122"/>
              </a:rPr>
              <a:t>虚拟现实</a:t>
            </a:r>
            <a:r>
              <a:rPr lang="en-US" altLang="zh-CN" sz="1400" b="1">
                <a:solidFill>
                  <a:srgbClr val="FF0000"/>
                </a:solidFill>
                <a:latin typeface="Times New Roman" panose="02020603050405020304" pitchFamily="18" charset="0"/>
                <a:ea typeface="宋体" panose="02010600030101010101" pitchFamily="2" charset="-122"/>
              </a:rPr>
              <a:t>/</a:t>
            </a:r>
            <a:r>
              <a:rPr lang="zh-CN" altLang="zh-CN" sz="1400" b="1">
                <a:solidFill>
                  <a:srgbClr val="FF0000"/>
                </a:solidFill>
                <a:latin typeface="Times New Roman" panose="02020603050405020304" pitchFamily="18" charset="0"/>
                <a:ea typeface="宋体" panose="02010600030101010101" pitchFamily="2" charset="-122"/>
              </a:rPr>
              <a:t>虚拟环境</a:t>
            </a:r>
          </a:p>
        </p:txBody>
      </p:sp>
      <p:sp>
        <p:nvSpPr>
          <p:cNvPr id="188425" name="文本框 5">
            <a:extLst>
              <a:ext uri="{FF2B5EF4-FFF2-40B4-BE49-F238E27FC236}">
                <a16:creationId xmlns:a16="http://schemas.microsoft.com/office/drawing/2014/main" id="{CB07E15E-96E0-4122-B410-C9EA41396D8D}"/>
              </a:ext>
            </a:extLst>
          </p:cNvPr>
          <p:cNvSpPr txBox="1">
            <a:spLocks noChangeArrowheads="1"/>
          </p:cNvSpPr>
          <p:nvPr/>
        </p:nvSpPr>
        <p:spPr bwMode="auto">
          <a:xfrm>
            <a:off x="2516188" y="1989138"/>
            <a:ext cx="4071937"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25488">
              <a:defRPr>
                <a:solidFill>
                  <a:schemeClr val="tx1"/>
                </a:solidFill>
                <a:latin typeface="Arial" panose="020B0604020202020204" pitchFamily="34" charset="0"/>
                <a:ea typeface="微软雅黑" panose="020B0503020204020204" pitchFamily="34" charset="-122"/>
              </a:defRPr>
            </a:lvl1pPr>
            <a:lvl2pPr marL="742950" indent="-285750" defTabSz="725488">
              <a:defRPr>
                <a:solidFill>
                  <a:schemeClr val="tx1"/>
                </a:solidFill>
                <a:latin typeface="Arial" panose="020B0604020202020204" pitchFamily="34" charset="0"/>
                <a:ea typeface="微软雅黑" panose="020B0503020204020204" pitchFamily="34" charset="-122"/>
              </a:defRPr>
            </a:lvl2pPr>
            <a:lvl3pPr marL="1143000" indent="-228600" defTabSz="725488">
              <a:defRPr>
                <a:solidFill>
                  <a:schemeClr val="tx1"/>
                </a:solidFill>
                <a:latin typeface="Arial" panose="020B0604020202020204" pitchFamily="34" charset="0"/>
                <a:ea typeface="微软雅黑" panose="020B0503020204020204" pitchFamily="34" charset="-122"/>
              </a:defRPr>
            </a:lvl3pPr>
            <a:lvl4pPr marL="1600200" indent="-228600" defTabSz="725488">
              <a:defRPr>
                <a:solidFill>
                  <a:schemeClr val="tx1"/>
                </a:solidFill>
                <a:latin typeface="Arial" panose="020B0604020202020204" pitchFamily="34" charset="0"/>
                <a:ea typeface="微软雅黑" panose="020B0503020204020204" pitchFamily="34" charset="-122"/>
              </a:defRPr>
            </a:lvl4pPr>
            <a:lvl5pPr marL="2057400" indent="-228600" defTabSz="725488">
              <a:defRPr>
                <a:solidFill>
                  <a:schemeClr val="tx1"/>
                </a:solidFill>
                <a:latin typeface="Arial" panose="020B0604020202020204" pitchFamily="34" charset="0"/>
                <a:ea typeface="微软雅黑" panose="020B0503020204020204" pitchFamily="34" charset="-122"/>
              </a:defRPr>
            </a:lvl5pPr>
            <a:lvl6pPr marL="25146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algn="ctr" eaLnBrk="1" hangingPunct="1">
              <a:spcBef>
                <a:spcPct val="20000"/>
              </a:spcBef>
            </a:pPr>
            <a:r>
              <a:rPr lang="zh-CN" altLang="zh-CN" sz="1400" b="1">
                <a:solidFill>
                  <a:srgbClr val="FF0000"/>
                </a:solidFill>
                <a:latin typeface="Times New Roman" panose="02020603050405020304" pitchFamily="18" charset="0"/>
                <a:ea typeface="宋体" panose="02010600030101010101" pitchFamily="2" charset="-122"/>
              </a:rPr>
              <a:t>混合现实</a:t>
            </a:r>
          </a:p>
          <a:p>
            <a:pPr algn="ctr" eaLnBrk="1" hangingPunct="1">
              <a:spcBef>
                <a:spcPct val="20000"/>
              </a:spcBef>
            </a:pPr>
            <a:r>
              <a:rPr lang="zh-CN" altLang="zh-CN" sz="1400" b="1">
                <a:solidFill>
                  <a:srgbClr val="FF0000"/>
                </a:solidFill>
                <a:latin typeface="Times New Roman" panose="02020603050405020304" pitchFamily="18" charset="0"/>
                <a:ea typeface="宋体" panose="02010600030101010101" pitchFamily="2" charset="-122"/>
              </a:rPr>
              <a:t>（增强现实和增强虚拟的统称，混合了</a:t>
            </a:r>
            <a:r>
              <a:rPr lang="en-US" altLang="zh-CN" sz="1400" b="1">
                <a:solidFill>
                  <a:srgbClr val="FF0000"/>
                </a:solidFill>
                <a:latin typeface="Times New Roman" panose="02020603050405020304" pitchFamily="18" charset="0"/>
                <a:ea typeface="宋体" panose="02010600030101010101" pitchFamily="2" charset="-122"/>
              </a:rPr>
              <a:t>“</a:t>
            </a:r>
            <a:r>
              <a:rPr lang="zh-CN" altLang="en-US" sz="1400" b="1">
                <a:solidFill>
                  <a:srgbClr val="FF0000"/>
                </a:solidFill>
                <a:latin typeface="Times New Roman" panose="02020603050405020304" pitchFamily="18" charset="0"/>
                <a:ea typeface="宋体" panose="02010600030101010101" pitchFamily="2" charset="-122"/>
              </a:rPr>
              <a:t>虚拟</a:t>
            </a:r>
            <a:r>
              <a:rPr lang="en-US" altLang="zh-CN" sz="1400" b="1">
                <a:solidFill>
                  <a:srgbClr val="FF0000"/>
                </a:solidFill>
                <a:latin typeface="Times New Roman" panose="02020603050405020304" pitchFamily="18" charset="0"/>
                <a:ea typeface="宋体" panose="02010600030101010101" pitchFamily="2" charset="-122"/>
              </a:rPr>
              <a:t>”</a:t>
            </a:r>
            <a:r>
              <a:rPr lang="zh-CN" altLang="en-US" sz="1400" b="1">
                <a:solidFill>
                  <a:srgbClr val="FF0000"/>
                </a:solidFill>
                <a:latin typeface="Times New Roman" panose="02020603050405020304" pitchFamily="18" charset="0"/>
                <a:ea typeface="宋体" panose="02010600030101010101" pitchFamily="2" charset="-122"/>
              </a:rPr>
              <a:t>和</a:t>
            </a:r>
            <a:r>
              <a:rPr lang="en-US" altLang="zh-CN" sz="1400" b="1">
                <a:solidFill>
                  <a:srgbClr val="FF0000"/>
                </a:solidFill>
                <a:latin typeface="Times New Roman" panose="02020603050405020304" pitchFamily="18" charset="0"/>
                <a:ea typeface="宋体" panose="02010600030101010101" pitchFamily="2" charset="-122"/>
              </a:rPr>
              <a:t>“</a:t>
            </a:r>
            <a:r>
              <a:rPr lang="zh-CN" altLang="en-US" sz="1400" b="1">
                <a:solidFill>
                  <a:srgbClr val="FF0000"/>
                </a:solidFill>
                <a:latin typeface="Times New Roman" panose="02020603050405020304" pitchFamily="18" charset="0"/>
                <a:ea typeface="宋体" panose="02010600030101010101" pitchFamily="2" charset="-122"/>
              </a:rPr>
              <a:t>现实</a:t>
            </a:r>
            <a:r>
              <a:rPr lang="en-US" altLang="zh-CN" sz="1400" b="1">
                <a:solidFill>
                  <a:srgbClr val="FF0000"/>
                </a:solidFill>
                <a:latin typeface="Times New Roman" panose="02020603050405020304" pitchFamily="18" charset="0"/>
                <a:ea typeface="宋体" panose="02010600030101010101" pitchFamily="2" charset="-122"/>
              </a:rPr>
              <a:t>”</a:t>
            </a:r>
            <a:r>
              <a:rPr lang="zh-CN" altLang="zh-CN" sz="1400" b="1">
                <a:solidFill>
                  <a:srgbClr val="FF0000"/>
                </a:solidFill>
                <a:latin typeface="Times New Roman" panose="02020603050405020304" pitchFamily="18" charset="0"/>
                <a:ea typeface="宋体" panose="02010600030101010101" pitchFamily="2" charset="-122"/>
              </a:rPr>
              <a:t>）</a:t>
            </a:r>
          </a:p>
        </p:txBody>
      </p:sp>
      <p:sp>
        <p:nvSpPr>
          <p:cNvPr id="188426" name="文本框 6">
            <a:extLst>
              <a:ext uri="{FF2B5EF4-FFF2-40B4-BE49-F238E27FC236}">
                <a16:creationId xmlns:a16="http://schemas.microsoft.com/office/drawing/2014/main" id="{C78B30C5-4660-484A-A741-77FAF56E2F13}"/>
              </a:ext>
            </a:extLst>
          </p:cNvPr>
          <p:cNvSpPr txBox="1">
            <a:spLocks noChangeArrowheads="1"/>
          </p:cNvSpPr>
          <p:nvPr/>
        </p:nvSpPr>
        <p:spPr bwMode="auto">
          <a:xfrm>
            <a:off x="-14288" y="5273675"/>
            <a:ext cx="88915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725488">
              <a:defRPr>
                <a:solidFill>
                  <a:schemeClr val="tx1"/>
                </a:solidFill>
                <a:latin typeface="Arial" panose="020B0604020202020204" pitchFamily="34" charset="0"/>
                <a:ea typeface="微软雅黑" panose="020B0503020204020204" pitchFamily="34" charset="-122"/>
              </a:defRPr>
            </a:lvl1pPr>
            <a:lvl2pPr marL="742950" indent="-285750" defTabSz="725488">
              <a:defRPr>
                <a:solidFill>
                  <a:schemeClr val="tx1"/>
                </a:solidFill>
                <a:latin typeface="Arial" panose="020B0604020202020204" pitchFamily="34" charset="0"/>
                <a:ea typeface="微软雅黑" panose="020B0503020204020204" pitchFamily="34" charset="-122"/>
              </a:defRPr>
            </a:lvl2pPr>
            <a:lvl3pPr marL="1143000" indent="-228600" defTabSz="725488">
              <a:defRPr>
                <a:solidFill>
                  <a:schemeClr val="tx1"/>
                </a:solidFill>
                <a:latin typeface="Arial" panose="020B0604020202020204" pitchFamily="34" charset="0"/>
                <a:ea typeface="微软雅黑" panose="020B0503020204020204" pitchFamily="34" charset="-122"/>
              </a:defRPr>
            </a:lvl3pPr>
            <a:lvl4pPr marL="1600200" indent="-228600" defTabSz="725488">
              <a:defRPr>
                <a:solidFill>
                  <a:schemeClr val="tx1"/>
                </a:solidFill>
                <a:latin typeface="Arial" panose="020B0604020202020204" pitchFamily="34" charset="0"/>
                <a:ea typeface="微软雅黑" panose="020B0503020204020204" pitchFamily="34" charset="-122"/>
              </a:defRPr>
            </a:lvl4pPr>
            <a:lvl5pPr marL="2057400" indent="-228600" defTabSz="725488">
              <a:defRPr>
                <a:solidFill>
                  <a:schemeClr val="tx1"/>
                </a:solidFill>
                <a:latin typeface="Arial" panose="020B0604020202020204" pitchFamily="34" charset="0"/>
                <a:ea typeface="微软雅黑" panose="020B0503020204020204" pitchFamily="34" charset="-122"/>
              </a:defRPr>
            </a:lvl5pPr>
            <a:lvl6pPr marL="25146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725488"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spcBef>
                <a:spcPct val="20000"/>
              </a:spcBef>
            </a:pPr>
            <a:r>
              <a:rPr lang="zh-CN" altLang="en-US" sz="1600" b="1">
                <a:solidFill>
                  <a:srgbClr val="000000"/>
                </a:solidFill>
                <a:latin typeface="Times New Roman" panose="02020603050405020304" pitchFamily="18" charset="0"/>
                <a:ea typeface="宋体" panose="02010600030101010101" pitchFamily="2" charset="-122"/>
              </a:rPr>
              <a:t>The term </a:t>
            </a:r>
            <a:r>
              <a:rPr lang="zh-CN" altLang="en-US" sz="1600" b="1" i="1">
                <a:solidFill>
                  <a:srgbClr val="000000"/>
                </a:solidFill>
                <a:latin typeface="Times New Roman" panose="02020603050405020304" pitchFamily="18" charset="0"/>
                <a:ea typeface="宋体" panose="02010600030101010101" pitchFamily="2" charset="-122"/>
              </a:rPr>
              <a:t>mixed reality</a:t>
            </a:r>
            <a:r>
              <a:rPr lang="zh-CN" altLang="en-US" sz="1600" b="1">
                <a:solidFill>
                  <a:srgbClr val="000000"/>
                </a:solidFill>
                <a:latin typeface="Times New Roman" panose="02020603050405020304" pitchFamily="18" charset="0"/>
                <a:ea typeface="宋体" panose="02010600030101010101" pitchFamily="2" charset="-122"/>
              </a:rPr>
              <a:t> was originally introduced in a 1994 paper by Paul Milgram and Fumio Kishino, "A Taxonomy of Mixed Reality Visual Displays." </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D8A5271-E56E-4A42-BE43-8C51A8C3B3B0}"/>
              </a:ext>
            </a:extLst>
          </p:cNvPr>
          <p:cNvSpPr>
            <a:spLocks noGrp="1"/>
          </p:cNvSpPr>
          <p:nvPr>
            <p:ph type="title"/>
          </p:nvPr>
        </p:nvSpPr>
        <p:spPr/>
        <p:txBody>
          <a:bodyPr/>
          <a:lstStyle/>
          <a:p>
            <a:pPr eaLnBrk="1" fontAlgn="auto" hangingPunct="1">
              <a:spcAft>
                <a:spcPts val="0"/>
              </a:spcAft>
              <a:defRPr/>
            </a:pPr>
            <a:r>
              <a:rPr kumimoji="0" lang="zh-CN" altLang="en-US" b="1" spc="0" dirty="0">
                <a:latin typeface="微软雅黑" pitchFamily="34" charset="-122"/>
              </a:rPr>
              <a:t>增强现实与虚拟现实的联系与区别</a:t>
            </a:r>
            <a:endParaRPr lang="zh-CN" altLang="en-US" dirty="0"/>
          </a:p>
        </p:txBody>
      </p:sp>
      <p:sp>
        <p:nvSpPr>
          <p:cNvPr id="17" name="矩形 55">
            <a:extLst>
              <a:ext uri="{FF2B5EF4-FFF2-40B4-BE49-F238E27FC236}">
                <a16:creationId xmlns:a16="http://schemas.microsoft.com/office/drawing/2014/main" id="{BD909CDD-5D8F-417D-9846-ABD720D3D628}"/>
              </a:ext>
            </a:extLst>
          </p:cNvPr>
          <p:cNvSpPr/>
          <p:nvPr/>
        </p:nvSpPr>
        <p:spPr>
          <a:xfrm>
            <a:off x="698500" y="1746250"/>
            <a:ext cx="7265988" cy="4262438"/>
          </a:xfrm>
          <a:prstGeom prst="rect">
            <a:avLst/>
          </a:prstGeom>
        </p:spPr>
        <p:txBody>
          <a:bodyPr lIns="68568" tIns="34284" rIns="68568" bIns="34284">
            <a:spAutoFit/>
          </a:bodyPr>
          <a:lstStyle/>
          <a:p>
            <a:pPr defTabSz="914377" eaLnBrk="1" fontAlgn="auto" hangingPunct="1">
              <a:lnSpc>
                <a:spcPct val="150000"/>
              </a:lnSpc>
              <a:spcBef>
                <a:spcPts val="0"/>
              </a:spcBef>
              <a:spcAft>
                <a:spcPts val="0"/>
              </a:spcAft>
              <a:defRPr/>
            </a:pPr>
            <a:r>
              <a:rPr lang="en-US" altLang="zh-CN" sz="2000" dirty="0">
                <a:solidFill>
                  <a:srgbClr val="404040"/>
                </a:solidFill>
                <a:latin typeface="微软雅黑" pitchFamily="34" charset="-122"/>
              </a:rPr>
              <a:t>      AR</a:t>
            </a:r>
            <a:r>
              <a:rPr lang="zh-CN" altLang="en-US" sz="2000" dirty="0">
                <a:solidFill>
                  <a:srgbClr val="404040"/>
                </a:solidFill>
                <a:latin typeface="微软雅黑" pitchFamily="34" charset="-122"/>
              </a:rPr>
              <a:t>与</a:t>
            </a:r>
            <a:r>
              <a:rPr lang="en-US" altLang="zh-CN" sz="2000" dirty="0">
                <a:solidFill>
                  <a:srgbClr val="404040"/>
                </a:solidFill>
                <a:latin typeface="微软雅黑" pitchFamily="34" charset="-122"/>
              </a:rPr>
              <a:t>VR</a:t>
            </a:r>
            <a:r>
              <a:rPr lang="zh-CN" altLang="en-US" sz="2000" dirty="0">
                <a:solidFill>
                  <a:srgbClr val="404040"/>
                </a:solidFill>
                <a:latin typeface="微软雅黑" pitchFamily="34" charset="-122"/>
              </a:rPr>
              <a:t>两者联系非常密切，均涉及</a:t>
            </a:r>
            <a:r>
              <a:rPr lang="zh-CN" altLang="zh-CN" sz="2000" dirty="0">
                <a:solidFill>
                  <a:srgbClr val="404040"/>
                </a:solidFill>
                <a:latin typeface="微软雅黑" pitchFamily="34" charset="-122"/>
              </a:rPr>
              <a:t>了计算机视觉、图形学、图像处理、多传感器技术、显示技术、人机交互技术等领域</a:t>
            </a:r>
            <a:r>
              <a:rPr lang="zh-CN" altLang="en-US" sz="2000" dirty="0">
                <a:solidFill>
                  <a:srgbClr val="404040"/>
                </a:solidFill>
                <a:latin typeface="微软雅黑" pitchFamily="34" charset="-122"/>
              </a:rPr>
              <a:t>。</a:t>
            </a:r>
            <a:endParaRPr lang="en-US" altLang="zh-CN" sz="2000" dirty="0">
              <a:solidFill>
                <a:srgbClr val="404040"/>
              </a:solidFill>
              <a:latin typeface="微软雅黑" pitchFamily="34" charset="-122"/>
            </a:endParaRPr>
          </a:p>
          <a:p>
            <a:pPr defTabSz="914377" eaLnBrk="1" fontAlgn="auto" hangingPunct="1">
              <a:lnSpc>
                <a:spcPct val="150000"/>
              </a:lnSpc>
              <a:spcBef>
                <a:spcPts val="0"/>
              </a:spcBef>
              <a:spcAft>
                <a:spcPts val="0"/>
              </a:spcAft>
              <a:defRPr/>
            </a:pPr>
            <a:endParaRPr lang="en-US" altLang="zh-CN" sz="2000" dirty="0">
              <a:solidFill>
                <a:srgbClr val="404040"/>
              </a:solidFill>
              <a:latin typeface="微软雅黑" pitchFamily="34" charset="-122"/>
            </a:endParaRPr>
          </a:p>
          <a:p>
            <a:pPr defTabSz="914377" eaLnBrk="1" fontAlgn="auto" hangingPunct="1">
              <a:lnSpc>
                <a:spcPct val="150000"/>
              </a:lnSpc>
              <a:spcBef>
                <a:spcPts val="0"/>
              </a:spcBef>
              <a:spcAft>
                <a:spcPts val="0"/>
              </a:spcAft>
              <a:defRPr/>
            </a:pPr>
            <a:endParaRPr lang="zh-CN" altLang="zh-CN" sz="2000" dirty="0">
              <a:solidFill>
                <a:srgbClr val="404040"/>
              </a:solidFill>
              <a:latin typeface="微软雅黑" pitchFamily="34" charset="-122"/>
            </a:endParaRPr>
          </a:p>
          <a:p>
            <a:pPr defTabSz="914377" eaLnBrk="1" fontAlgn="auto" hangingPunct="1">
              <a:spcBef>
                <a:spcPts val="0"/>
              </a:spcBef>
              <a:spcAft>
                <a:spcPts val="0"/>
              </a:spcAft>
              <a:buFont typeface="Wingdings" pitchFamily="2" charset="2"/>
              <a:buChar char="ü"/>
              <a:defRPr/>
            </a:pPr>
            <a:endParaRPr lang="en-US" altLang="zh-CN" sz="2000" dirty="0">
              <a:solidFill>
                <a:prstClr val="black"/>
              </a:solidFill>
              <a:latin typeface="Calibri"/>
              <a:ea typeface="等线" panose="02010600030101010101" pitchFamily="2" charset="-122"/>
            </a:endParaRPr>
          </a:p>
          <a:p>
            <a:pPr defTabSz="914377" eaLnBrk="1" fontAlgn="auto" hangingPunct="1">
              <a:lnSpc>
                <a:spcPct val="150000"/>
              </a:lnSpc>
              <a:spcBef>
                <a:spcPts val="450"/>
              </a:spcBef>
              <a:spcAft>
                <a:spcPts val="0"/>
              </a:spcAft>
              <a:defRPr/>
            </a:pPr>
            <a:endParaRPr lang="en-US" altLang="zh-CN" sz="2000" dirty="0">
              <a:solidFill>
                <a:srgbClr val="404040"/>
              </a:solidFill>
              <a:latin typeface="微软雅黑" pitchFamily="34" charset="-122"/>
            </a:endParaRPr>
          </a:p>
          <a:p>
            <a:pPr defTabSz="914377" eaLnBrk="1" fontAlgn="auto" hangingPunct="1">
              <a:lnSpc>
                <a:spcPct val="150000"/>
              </a:lnSpc>
              <a:spcBef>
                <a:spcPts val="450"/>
              </a:spcBef>
              <a:spcAft>
                <a:spcPts val="0"/>
              </a:spcAft>
              <a:defRPr/>
            </a:pPr>
            <a:endParaRPr lang="zh-CN" altLang="en-US" sz="2000" dirty="0">
              <a:solidFill>
                <a:srgbClr val="404040"/>
              </a:solidFill>
              <a:latin typeface="宋体" pitchFamily="2" charset="-122"/>
              <a:ea typeface="宋体" pitchFamily="2" charset="-122"/>
            </a:endParaRPr>
          </a:p>
          <a:p>
            <a:pPr marL="214313" indent="-214313" defTabSz="914377" eaLnBrk="1" fontAlgn="auto" hangingPunct="1">
              <a:lnSpc>
                <a:spcPct val="150000"/>
              </a:lnSpc>
              <a:spcBef>
                <a:spcPts val="450"/>
              </a:spcBef>
              <a:spcAft>
                <a:spcPts val="0"/>
              </a:spcAft>
              <a:buFont typeface="Arial" panose="020B0604020202020204" pitchFamily="34" charset="0"/>
              <a:buChar char="•"/>
              <a:defRPr/>
            </a:pPr>
            <a:endParaRPr lang="zh-CN" altLang="en-US" sz="2000" dirty="0">
              <a:solidFill>
                <a:srgbClr val="404040"/>
              </a:solidFill>
              <a:latin typeface="宋体" pitchFamily="2" charset="-122"/>
              <a:ea typeface="宋体" pitchFamily="2" charset="-122"/>
            </a:endParaRPr>
          </a:p>
        </p:txBody>
      </p:sp>
      <p:sp>
        <p:nvSpPr>
          <p:cNvPr id="190469" name="Rectangle 2">
            <a:extLst>
              <a:ext uri="{FF2B5EF4-FFF2-40B4-BE49-F238E27FC236}">
                <a16:creationId xmlns:a16="http://schemas.microsoft.com/office/drawing/2014/main" id="{4E3C378D-3BA6-4B2C-B67B-925EC1E7A27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endParaRPr lang="zh-CN" altLang="en-US">
              <a:solidFill>
                <a:srgbClr val="000000"/>
              </a:solidFill>
              <a:latin typeface="Calibri" panose="020F0502020204030204" pitchFamily="34" charset="0"/>
              <a:ea typeface="等线" panose="02010600030101010101" pitchFamily="2" charset="-122"/>
            </a:endParaRPr>
          </a:p>
        </p:txBody>
      </p:sp>
      <p:sp>
        <p:nvSpPr>
          <p:cNvPr id="8" name="Flowchart: Off-page Connector 22">
            <a:extLst>
              <a:ext uri="{FF2B5EF4-FFF2-40B4-BE49-F238E27FC236}">
                <a16:creationId xmlns:a16="http://schemas.microsoft.com/office/drawing/2014/main" id="{A35D74D9-1F33-465C-ABA6-CC02F3D1EC43}"/>
              </a:ext>
            </a:extLst>
          </p:cNvPr>
          <p:cNvSpPr/>
          <p:nvPr/>
        </p:nvSpPr>
        <p:spPr>
          <a:xfrm rot="16200000">
            <a:off x="602456" y="3121819"/>
            <a:ext cx="801688" cy="781050"/>
          </a:xfrm>
          <a:prstGeom prst="roundRect">
            <a:avLst/>
          </a:prstGeom>
          <a:solidFill>
            <a:srgbClr val="029676"/>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defTabSz="914377" eaLnBrk="1" fontAlgn="auto" hangingPunct="1">
              <a:spcBef>
                <a:spcPts val="0"/>
              </a:spcBef>
              <a:spcAft>
                <a:spcPts val="0"/>
              </a:spcAft>
              <a:defRPr/>
            </a:pPr>
            <a:endParaRPr lang="en-US" sz="4800" dirty="0">
              <a:solidFill>
                <a:prstClr val="black">
                  <a:lumMod val="75000"/>
                  <a:lumOff val="25000"/>
                </a:prstClr>
              </a:solidFill>
              <a:latin typeface="Calibri"/>
            </a:endParaRPr>
          </a:p>
        </p:txBody>
      </p:sp>
      <p:sp>
        <p:nvSpPr>
          <p:cNvPr id="190471" name="Freeform 35">
            <a:extLst>
              <a:ext uri="{FF2B5EF4-FFF2-40B4-BE49-F238E27FC236}">
                <a16:creationId xmlns:a16="http://schemas.microsoft.com/office/drawing/2014/main" id="{2D0829BB-543D-422A-91DF-D95A5B0E535E}"/>
              </a:ext>
            </a:extLst>
          </p:cNvPr>
          <p:cNvSpPr>
            <a:spLocks noChangeAspect="1" noEditPoints="1"/>
          </p:cNvSpPr>
          <p:nvPr/>
        </p:nvSpPr>
        <p:spPr bwMode="auto">
          <a:xfrm>
            <a:off x="677863" y="3367088"/>
            <a:ext cx="646112" cy="377825"/>
          </a:xfrm>
          <a:custGeom>
            <a:avLst/>
            <a:gdLst>
              <a:gd name="T0" fmla="*/ 2147483646 w 157"/>
              <a:gd name="T1" fmla="*/ 583368929 h 106"/>
              <a:gd name="T2" fmla="*/ 2147483646 w 157"/>
              <a:gd name="T3" fmla="*/ 469233699 h 106"/>
              <a:gd name="T4" fmla="*/ 1677784134 w 157"/>
              <a:gd name="T5" fmla="*/ 0 h 106"/>
              <a:gd name="T6" fmla="*/ 1237152212 w 157"/>
              <a:gd name="T7" fmla="*/ 228274023 h 106"/>
              <a:gd name="T8" fmla="*/ 762630274 w 157"/>
              <a:gd name="T9" fmla="*/ 101456706 h 106"/>
              <a:gd name="T10" fmla="*/ 321998352 w 157"/>
              <a:gd name="T11" fmla="*/ 494597876 h 106"/>
              <a:gd name="T12" fmla="*/ 338945417 w 157"/>
              <a:gd name="T13" fmla="*/ 596051017 h 106"/>
              <a:gd name="T14" fmla="*/ 0 w 157"/>
              <a:gd name="T15" fmla="*/ 951145922 h 106"/>
              <a:gd name="T16" fmla="*/ 525367248 w 157"/>
              <a:gd name="T17" fmla="*/ 1344287092 h 106"/>
              <a:gd name="T18" fmla="*/ 2135359006 w 157"/>
              <a:gd name="T19" fmla="*/ 1344287092 h 106"/>
              <a:gd name="T20" fmla="*/ 2147483646 w 157"/>
              <a:gd name="T21" fmla="*/ 951145922 h 106"/>
              <a:gd name="T22" fmla="*/ 2147483646 w 157"/>
              <a:gd name="T23" fmla="*/ 583368929 h 106"/>
              <a:gd name="T24" fmla="*/ 2033676616 w 157"/>
              <a:gd name="T25" fmla="*/ 1268194563 h 106"/>
              <a:gd name="T26" fmla="*/ 1338838717 w 157"/>
              <a:gd name="T27" fmla="*/ 1268194563 h 106"/>
              <a:gd name="T28" fmla="*/ 1745572394 w 157"/>
              <a:gd name="T29" fmla="*/ 951145922 h 106"/>
              <a:gd name="T30" fmla="*/ 1728625329 w 157"/>
              <a:gd name="T31" fmla="*/ 913099658 h 106"/>
              <a:gd name="T32" fmla="*/ 1559150563 w 157"/>
              <a:gd name="T33" fmla="*/ 913099658 h 106"/>
              <a:gd name="T34" fmla="*/ 1559150563 w 157"/>
              <a:gd name="T35" fmla="*/ 862371305 h 106"/>
              <a:gd name="T36" fmla="*/ 1559150563 w 157"/>
              <a:gd name="T37" fmla="*/ 469233699 h 106"/>
              <a:gd name="T38" fmla="*/ 1525256433 w 157"/>
              <a:gd name="T39" fmla="*/ 443869523 h 106"/>
              <a:gd name="T40" fmla="*/ 1084628626 w 157"/>
              <a:gd name="T41" fmla="*/ 443869523 h 106"/>
              <a:gd name="T42" fmla="*/ 1050734496 w 157"/>
              <a:gd name="T43" fmla="*/ 469233699 h 106"/>
              <a:gd name="T44" fmla="*/ 1050734496 w 157"/>
              <a:gd name="T45" fmla="*/ 862371305 h 106"/>
              <a:gd name="T46" fmla="*/ 1050734496 w 157"/>
              <a:gd name="T47" fmla="*/ 925781746 h 106"/>
              <a:gd name="T48" fmla="*/ 864312665 w 157"/>
              <a:gd name="T49" fmla="*/ 925781746 h 106"/>
              <a:gd name="T50" fmla="*/ 847365600 w 157"/>
              <a:gd name="T51" fmla="*/ 963828011 h 106"/>
              <a:gd name="T52" fmla="*/ 1271046342 w 157"/>
              <a:gd name="T53" fmla="*/ 1268194563 h 106"/>
              <a:gd name="T54" fmla="*/ 643996703 w 157"/>
              <a:gd name="T55" fmla="*/ 1268194563 h 106"/>
              <a:gd name="T56" fmla="*/ 186421831 w 157"/>
              <a:gd name="T57" fmla="*/ 938463834 h 106"/>
              <a:gd name="T58" fmla="*/ 491473118 w 157"/>
              <a:gd name="T59" fmla="*/ 634097282 h 106"/>
              <a:gd name="T60" fmla="*/ 474526053 w 157"/>
              <a:gd name="T61" fmla="*/ 558004752 h 106"/>
              <a:gd name="T62" fmla="*/ 847365600 w 157"/>
              <a:gd name="T63" fmla="*/ 215591935 h 106"/>
              <a:gd name="T64" fmla="*/ 1254099277 w 157"/>
              <a:gd name="T65" fmla="*/ 367776994 h 106"/>
              <a:gd name="T66" fmla="*/ 1643890004 w 157"/>
              <a:gd name="T67" fmla="*/ 126820882 h 106"/>
              <a:gd name="T68" fmla="*/ 2147483646 w 157"/>
              <a:gd name="T69" fmla="*/ 532640576 h 106"/>
              <a:gd name="T70" fmla="*/ 2147483646 w 157"/>
              <a:gd name="T71" fmla="*/ 621415193 h 106"/>
              <a:gd name="T72" fmla="*/ 2147483646 w 157"/>
              <a:gd name="T73" fmla="*/ 938463834 h 106"/>
              <a:gd name="T74" fmla="*/ 2033676616 w 157"/>
              <a:gd name="T75" fmla="*/ 1268194563 h 10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7" h="106">
                <a:moveTo>
                  <a:pt x="135" y="46"/>
                </a:moveTo>
                <a:cubicBezTo>
                  <a:pt x="136" y="43"/>
                  <a:pt x="136" y="40"/>
                  <a:pt x="136" y="37"/>
                </a:cubicBezTo>
                <a:cubicBezTo>
                  <a:pt x="136" y="16"/>
                  <a:pt x="120" y="0"/>
                  <a:pt x="99" y="0"/>
                </a:cubicBezTo>
                <a:cubicBezTo>
                  <a:pt x="76" y="0"/>
                  <a:pt x="73" y="18"/>
                  <a:pt x="73" y="18"/>
                </a:cubicBezTo>
                <a:cubicBezTo>
                  <a:pt x="73" y="18"/>
                  <a:pt x="63" y="6"/>
                  <a:pt x="45" y="8"/>
                </a:cubicBezTo>
                <a:cubicBezTo>
                  <a:pt x="30" y="11"/>
                  <a:pt x="19" y="25"/>
                  <a:pt x="19" y="39"/>
                </a:cubicBezTo>
                <a:cubicBezTo>
                  <a:pt x="19" y="42"/>
                  <a:pt x="20" y="44"/>
                  <a:pt x="20" y="47"/>
                </a:cubicBezTo>
                <a:cubicBezTo>
                  <a:pt x="9" y="51"/>
                  <a:pt x="0" y="62"/>
                  <a:pt x="0" y="75"/>
                </a:cubicBezTo>
                <a:cubicBezTo>
                  <a:pt x="0" y="92"/>
                  <a:pt x="14" y="106"/>
                  <a:pt x="31" y="106"/>
                </a:cubicBezTo>
                <a:cubicBezTo>
                  <a:pt x="126" y="106"/>
                  <a:pt x="126" y="106"/>
                  <a:pt x="126" y="106"/>
                </a:cubicBezTo>
                <a:cubicBezTo>
                  <a:pt x="143" y="106"/>
                  <a:pt x="157" y="92"/>
                  <a:pt x="157" y="75"/>
                </a:cubicBezTo>
                <a:cubicBezTo>
                  <a:pt x="157" y="62"/>
                  <a:pt x="148" y="50"/>
                  <a:pt x="135" y="46"/>
                </a:cubicBezTo>
                <a:close/>
                <a:moveTo>
                  <a:pt x="120" y="100"/>
                </a:moveTo>
                <a:cubicBezTo>
                  <a:pt x="79" y="100"/>
                  <a:pt x="79" y="100"/>
                  <a:pt x="79" y="100"/>
                </a:cubicBezTo>
                <a:cubicBezTo>
                  <a:pt x="82" y="97"/>
                  <a:pt x="103" y="75"/>
                  <a:pt x="103" y="75"/>
                </a:cubicBezTo>
                <a:cubicBezTo>
                  <a:pt x="103" y="75"/>
                  <a:pt x="106" y="72"/>
                  <a:pt x="102" y="72"/>
                </a:cubicBezTo>
                <a:cubicBezTo>
                  <a:pt x="98" y="72"/>
                  <a:pt x="92" y="72"/>
                  <a:pt x="92" y="72"/>
                </a:cubicBezTo>
                <a:cubicBezTo>
                  <a:pt x="92" y="72"/>
                  <a:pt x="92" y="70"/>
                  <a:pt x="92" y="68"/>
                </a:cubicBezTo>
                <a:cubicBezTo>
                  <a:pt x="92" y="59"/>
                  <a:pt x="92" y="43"/>
                  <a:pt x="92" y="37"/>
                </a:cubicBezTo>
                <a:cubicBezTo>
                  <a:pt x="92" y="37"/>
                  <a:pt x="92" y="35"/>
                  <a:pt x="90" y="35"/>
                </a:cubicBezTo>
                <a:cubicBezTo>
                  <a:pt x="88" y="35"/>
                  <a:pt x="67" y="35"/>
                  <a:pt x="64" y="35"/>
                </a:cubicBezTo>
                <a:cubicBezTo>
                  <a:pt x="61" y="35"/>
                  <a:pt x="62" y="37"/>
                  <a:pt x="62" y="37"/>
                </a:cubicBezTo>
                <a:cubicBezTo>
                  <a:pt x="62" y="44"/>
                  <a:pt x="62" y="59"/>
                  <a:pt x="62" y="68"/>
                </a:cubicBezTo>
                <a:cubicBezTo>
                  <a:pt x="62" y="71"/>
                  <a:pt x="62" y="73"/>
                  <a:pt x="62" y="73"/>
                </a:cubicBezTo>
                <a:cubicBezTo>
                  <a:pt x="62" y="73"/>
                  <a:pt x="54" y="73"/>
                  <a:pt x="51" y="73"/>
                </a:cubicBezTo>
                <a:cubicBezTo>
                  <a:pt x="47" y="73"/>
                  <a:pt x="50" y="76"/>
                  <a:pt x="50" y="76"/>
                </a:cubicBezTo>
                <a:cubicBezTo>
                  <a:pt x="75" y="100"/>
                  <a:pt x="75" y="100"/>
                  <a:pt x="75" y="100"/>
                </a:cubicBezTo>
                <a:cubicBezTo>
                  <a:pt x="38" y="100"/>
                  <a:pt x="38" y="100"/>
                  <a:pt x="38" y="100"/>
                </a:cubicBezTo>
                <a:cubicBezTo>
                  <a:pt x="23" y="100"/>
                  <a:pt x="11" y="88"/>
                  <a:pt x="11" y="74"/>
                </a:cubicBezTo>
                <a:cubicBezTo>
                  <a:pt x="11" y="63"/>
                  <a:pt x="18" y="53"/>
                  <a:pt x="29" y="50"/>
                </a:cubicBezTo>
                <a:cubicBezTo>
                  <a:pt x="28" y="48"/>
                  <a:pt x="28" y="46"/>
                  <a:pt x="28" y="44"/>
                </a:cubicBezTo>
                <a:cubicBezTo>
                  <a:pt x="28" y="31"/>
                  <a:pt x="37" y="19"/>
                  <a:pt x="50" y="17"/>
                </a:cubicBezTo>
                <a:cubicBezTo>
                  <a:pt x="65" y="15"/>
                  <a:pt x="74" y="29"/>
                  <a:pt x="74" y="29"/>
                </a:cubicBezTo>
                <a:cubicBezTo>
                  <a:pt x="74" y="29"/>
                  <a:pt x="77" y="10"/>
                  <a:pt x="97" y="10"/>
                </a:cubicBezTo>
                <a:cubicBezTo>
                  <a:pt x="115" y="10"/>
                  <a:pt x="128" y="24"/>
                  <a:pt x="128" y="42"/>
                </a:cubicBezTo>
                <a:cubicBezTo>
                  <a:pt x="128" y="44"/>
                  <a:pt x="127" y="47"/>
                  <a:pt x="127" y="49"/>
                </a:cubicBezTo>
                <a:cubicBezTo>
                  <a:pt x="138" y="53"/>
                  <a:pt x="147" y="62"/>
                  <a:pt x="147" y="74"/>
                </a:cubicBezTo>
                <a:cubicBezTo>
                  <a:pt x="147" y="88"/>
                  <a:pt x="135" y="100"/>
                  <a:pt x="120" y="10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0" name="Flowchart: Off-page Connector 47">
            <a:extLst>
              <a:ext uri="{FF2B5EF4-FFF2-40B4-BE49-F238E27FC236}">
                <a16:creationId xmlns:a16="http://schemas.microsoft.com/office/drawing/2014/main" id="{264544DE-EA66-435A-B054-A3716DC69563}"/>
              </a:ext>
            </a:extLst>
          </p:cNvPr>
          <p:cNvSpPr/>
          <p:nvPr/>
        </p:nvSpPr>
        <p:spPr>
          <a:xfrm rot="16200000">
            <a:off x="603250" y="5838825"/>
            <a:ext cx="800100" cy="781050"/>
          </a:xfrm>
          <a:prstGeom prst="roundRect">
            <a:avLst/>
          </a:prstGeom>
          <a:solidFill>
            <a:srgbClr val="029676"/>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defTabSz="914377" eaLnBrk="1" fontAlgn="auto" hangingPunct="1">
              <a:spcBef>
                <a:spcPts val="0"/>
              </a:spcBef>
              <a:spcAft>
                <a:spcPts val="0"/>
              </a:spcAft>
              <a:defRPr/>
            </a:pPr>
            <a:endParaRPr lang="en-US" sz="2800" dirty="0">
              <a:solidFill>
                <a:prstClr val="black">
                  <a:lumMod val="75000"/>
                  <a:lumOff val="25000"/>
                </a:prstClr>
              </a:solidFill>
              <a:latin typeface="Impact" panose="020B0806030902050204" pitchFamily="34" charset="0"/>
            </a:endParaRPr>
          </a:p>
        </p:txBody>
      </p:sp>
      <p:sp>
        <p:nvSpPr>
          <p:cNvPr id="190473" name="Freeform 61">
            <a:extLst>
              <a:ext uri="{FF2B5EF4-FFF2-40B4-BE49-F238E27FC236}">
                <a16:creationId xmlns:a16="http://schemas.microsoft.com/office/drawing/2014/main" id="{0C1A64AA-3F33-407F-9B47-3D3DD591525C}"/>
              </a:ext>
            </a:extLst>
          </p:cNvPr>
          <p:cNvSpPr>
            <a:spLocks/>
          </p:cNvSpPr>
          <p:nvPr/>
        </p:nvSpPr>
        <p:spPr bwMode="auto">
          <a:xfrm>
            <a:off x="769938" y="5984875"/>
            <a:ext cx="461962" cy="477838"/>
          </a:xfrm>
          <a:custGeom>
            <a:avLst/>
            <a:gdLst>
              <a:gd name="T0" fmla="*/ 1122372085 w 137"/>
              <a:gd name="T1" fmla="*/ 646111007 h 142"/>
              <a:gd name="T2" fmla="*/ 1553180312 w 137"/>
              <a:gd name="T3" fmla="*/ 646111007 h 142"/>
              <a:gd name="T4" fmla="*/ 861619826 w 137"/>
              <a:gd name="T5" fmla="*/ 45340769 h 142"/>
              <a:gd name="T6" fmla="*/ 782260149 w 137"/>
              <a:gd name="T7" fmla="*/ 0 h 142"/>
              <a:gd name="T8" fmla="*/ 702900473 w 137"/>
              <a:gd name="T9" fmla="*/ 45340769 h 142"/>
              <a:gd name="T10" fmla="*/ 0 w 137"/>
              <a:gd name="T11" fmla="*/ 646111007 h 142"/>
              <a:gd name="T12" fmla="*/ 442144842 w 137"/>
              <a:gd name="T13" fmla="*/ 646111007 h 142"/>
              <a:gd name="T14" fmla="*/ 702900473 w 137"/>
              <a:gd name="T15" fmla="*/ 45340769 h 142"/>
              <a:gd name="T16" fmla="*/ 702900473 w 137"/>
              <a:gd name="T17" fmla="*/ 56677644 h 142"/>
              <a:gd name="T18" fmla="*/ 487494673 w 137"/>
              <a:gd name="T19" fmla="*/ 646111007 h 142"/>
              <a:gd name="T20" fmla="*/ 725573703 w 137"/>
              <a:gd name="T21" fmla="*/ 646111007 h 142"/>
              <a:gd name="T22" fmla="*/ 725573703 w 137"/>
              <a:gd name="T23" fmla="*/ 1382903553 h 142"/>
              <a:gd name="T24" fmla="*/ 725573703 w 137"/>
              <a:gd name="T25" fmla="*/ 1416910812 h 142"/>
              <a:gd name="T26" fmla="*/ 725573703 w 137"/>
              <a:gd name="T27" fmla="*/ 1473588456 h 142"/>
              <a:gd name="T28" fmla="*/ 861619826 w 137"/>
              <a:gd name="T29" fmla="*/ 1609610763 h 142"/>
              <a:gd name="T30" fmla="*/ 986325962 w 137"/>
              <a:gd name="T31" fmla="*/ 1473588456 h 142"/>
              <a:gd name="T32" fmla="*/ 986325962 w 137"/>
              <a:gd name="T33" fmla="*/ 1416910812 h 142"/>
              <a:gd name="T34" fmla="*/ 895629670 w 137"/>
              <a:gd name="T35" fmla="*/ 1416910812 h 142"/>
              <a:gd name="T36" fmla="*/ 895629670 w 137"/>
              <a:gd name="T37" fmla="*/ 1439581197 h 142"/>
              <a:gd name="T38" fmla="*/ 895629670 w 137"/>
              <a:gd name="T39" fmla="*/ 1462251581 h 142"/>
              <a:gd name="T40" fmla="*/ 861619826 w 137"/>
              <a:gd name="T41" fmla="*/ 1507592350 h 142"/>
              <a:gd name="T42" fmla="*/ 816269994 w 137"/>
              <a:gd name="T43" fmla="*/ 1462251581 h 142"/>
              <a:gd name="T44" fmla="*/ 816269994 w 137"/>
              <a:gd name="T45" fmla="*/ 1439581197 h 142"/>
              <a:gd name="T46" fmla="*/ 816269994 w 137"/>
              <a:gd name="T47" fmla="*/ 1416910812 h 142"/>
              <a:gd name="T48" fmla="*/ 816269994 w 137"/>
              <a:gd name="T49" fmla="*/ 1258218120 h 142"/>
              <a:gd name="T50" fmla="*/ 816269994 w 137"/>
              <a:gd name="T51" fmla="*/ 646111007 h 142"/>
              <a:gd name="T52" fmla="*/ 1065685638 w 137"/>
              <a:gd name="T53" fmla="*/ 646111007 h 142"/>
              <a:gd name="T54" fmla="*/ 861619826 w 137"/>
              <a:gd name="T55" fmla="*/ 56677644 h 142"/>
              <a:gd name="T56" fmla="*/ 861619826 w 137"/>
              <a:gd name="T57" fmla="*/ 45340769 h 142"/>
              <a:gd name="T58" fmla="*/ 1122372085 w 137"/>
              <a:gd name="T59" fmla="*/ 646111007 h 14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137" h="142">
                <a:moveTo>
                  <a:pt x="99" y="57"/>
                </a:moveTo>
                <a:cubicBezTo>
                  <a:pt x="137" y="57"/>
                  <a:pt x="137" y="57"/>
                  <a:pt x="137" y="57"/>
                </a:cubicBezTo>
                <a:cubicBezTo>
                  <a:pt x="130" y="28"/>
                  <a:pt x="105" y="7"/>
                  <a:pt x="76" y="4"/>
                </a:cubicBezTo>
                <a:cubicBezTo>
                  <a:pt x="74" y="1"/>
                  <a:pt x="72" y="0"/>
                  <a:pt x="69" y="0"/>
                </a:cubicBezTo>
                <a:cubicBezTo>
                  <a:pt x="66" y="0"/>
                  <a:pt x="64" y="1"/>
                  <a:pt x="62" y="4"/>
                </a:cubicBezTo>
                <a:cubicBezTo>
                  <a:pt x="32" y="6"/>
                  <a:pt x="7" y="28"/>
                  <a:pt x="0" y="57"/>
                </a:cubicBezTo>
                <a:cubicBezTo>
                  <a:pt x="39" y="57"/>
                  <a:pt x="39" y="57"/>
                  <a:pt x="39" y="57"/>
                </a:cubicBezTo>
                <a:cubicBezTo>
                  <a:pt x="39" y="24"/>
                  <a:pt x="58" y="7"/>
                  <a:pt x="62" y="4"/>
                </a:cubicBezTo>
                <a:cubicBezTo>
                  <a:pt x="62" y="4"/>
                  <a:pt x="62" y="5"/>
                  <a:pt x="62" y="5"/>
                </a:cubicBezTo>
                <a:cubicBezTo>
                  <a:pt x="41" y="31"/>
                  <a:pt x="43" y="57"/>
                  <a:pt x="43" y="57"/>
                </a:cubicBezTo>
                <a:cubicBezTo>
                  <a:pt x="64" y="57"/>
                  <a:pt x="64" y="57"/>
                  <a:pt x="64" y="57"/>
                </a:cubicBezTo>
                <a:cubicBezTo>
                  <a:pt x="64" y="122"/>
                  <a:pt x="64" y="122"/>
                  <a:pt x="64" y="122"/>
                </a:cubicBezTo>
                <a:cubicBezTo>
                  <a:pt x="64" y="125"/>
                  <a:pt x="64" y="125"/>
                  <a:pt x="64" y="125"/>
                </a:cubicBezTo>
                <a:cubicBezTo>
                  <a:pt x="64" y="130"/>
                  <a:pt x="64" y="130"/>
                  <a:pt x="64" y="130"/>
                </a:cubicBezTo>
                <a:cubicBezTo>
                  <a:pt x="64" y="136"/>
                  <a:pt x="69" y="142"/>
                  <a:pt x="76" y="142"/>
                </a:cubicBezTo>
                <a:cubicBezTo>
                  <a:pt x="82" y="142"/>
                  <a:pt x="87" y="136"/>
                  <a:pt x="87" y="130"/>
                </a:cubicBezTo>
                <a:cubicBezTo>
                  <a:pt x="87" y="125"/>
                  <a:pt x="87" y="125"/>
                  <a:pt x="87" y="125"/>
                </a:cubicBezTo>
                <a:cubicBezTo>
                  <a:pt x="79" y="125"/>
                  <a:pt x="79" y="125"/>
                  <a:pt x="79" y="125"/>
                </a:cubicBezTo>
                <a:cubicBezTo>
                  <a:pt x="79" y="127"/>
                  <a:pt x="79" y="127"/>
                  <a:pt x="79" y="127"/>
                </a:cubicBezTo>
                <a:cubicBezTo>
                  <a:pt x="79" y="129"/>
                  <a:pt x="79" y="129"/>
                  <a:pt x="79" y="129"/>
                </a:cubicBezTo>
                <a:cubicBezTo>
                  <a:pt x="79" y="131"/>
                  <a:pt x="78" y="133"/>
                  <a:pt x="76" y="133"/>
                </a:cubicBezTo>
                <a:cubicBezTo>
                  <a:pt x="74" y="133"/>
                  <a:pt x="72" y="131"/>
                  <a:pt x="72" y="129"/>
                </a:cubicBezTo>
                <a:cubicBezTo>
                  <a:pt x="72" y="127"/>
                  <a:pt x="72" y="127"/>
                  <a:pt x="72" y="127"/>
                </a:cubicBezTo>
                <a:cubicBezTo>
                  <a:pt x="72" y="125"/>
                  <a:pt x="72" y="125"/>
                  <a:pt x="72" y="125"/>
                </a:cubicBezTo>
                <a:cubicBezTo>
                  <a:pt x="72" y="111"/>
                  <a:pt x="72" y="111"/>
                  <a:pt x="72" y="111"/>
                </a:cubicBezTo>
                <a:cubicBezTo>
                  <a:pt x="72" y="57"/>
                  <a:pt x="72" y="57"/>
                  <a:pt x="72" y="57"/>
                </a:cubicBezTo>
                <a:cubicBezTo>
                  <a:pt x="94" y="57"/>
                  <a:pt x="94" y="57"/>
                  <a:pt x="94" y="57"/>
                </a:cubicBezTo>
                <a:cubicBezTo>
                  <a:pt x="94" y="57"/>
                  <a:pt x="97" y="31"/>
                  <a:pt x="76" y="5"/>
                </a:cubicBezTo>
                <a:cubicBezTo>
                  <a:pt x="76" y="5"/>
                  <a:pt x="76" y="4"/>
                  <a:pt x="76" y="4"/>
                </a:cubicBezTo>
                <a:cubicBezTo>
                  <a:pt x="80" y="7"/>
                  <a:pt x="99" y="24"/>
                  <a:pt x="99" y="5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2" name="Flowchart: Off-page Connector 32">
            <a:extLst>
              <a:ext uri="{FF2B5EF4-FFF2-40B4-BE49-F238E27FC236}">
                <a16:creationId xmlns:a16="http://schemas.microsoft.com/office/drawing/2014/main" id="{A2CB6968-2DBD-4B40-B8B5-674129337CD4}"/>
              </a:ext>
            </a:extLst>
          </p:cNvPr>
          <p:cNvSpPr/>
          <p:nvPr/>
        </p:nvSpPr>
        <p:spPr>
          <a:xfrm rot="16200000">
            <a:off x="602456" y="4480719"/>
            <a:ext cx="801688" cy="781050"/>
          </a:xfrm>
          <a:prstGeom prst="roundRect">
            <a:avLst/>
          </a:prstGeom>
          <a:solidFill>
            <a:srgbClr val="029676"/>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defTabSz="914377" eaLnBrk="1" fontAlgn="auto" hangingPunct="1">
              <a:spcBef>
                <a:spcPts val="0"/>
              </a:spcBef>
              <a:spcAft>
                <a:spcPts val="0"/>
              </a:spcAft>
              <a:defRPr/>
            </a:pPr>
            <a:endParaRPr lang="en-US" sz="2800" dirty="0">
              <a:solidFill>
                <a:prstClr val="black">
                  <a:lumMod val="75000"/>
                  <a:lumOff val="25000"/>
                </a:prstClr>
              </a:solidFill>
              <a:latin typeface="Impact" panose="020B0806030902050204" pitchFamily="34" charset="0"/>
            </a:endParaRPr>
          </a:p>
        </p:txBody>
      </p:sp>
      <p:sp>
        <p:nvSpPr>
          <p:cNvPr id="190475" name="Freeform 5">
            <a:extLst>
              <a:ext uri="{FF2B5EF4-FFF2-40B4-BE49-F238E27FC236}">
                <a16:creationId xmlns:a16="http://schemas.microsoft.com/office/drawing/2014/main" id="{E500CE50-1721-489B-87AD-CD98B9F4E8D1}"/>
              </a:ext>
            </a:extLst>
          </p:cNvPr>
          <p:cNvSpPr>
            <a:spLocks noEditPoints="1"/>
          </p:cNvSpPr>
          <p:nvPr/>
        </p:nvSpPr>
        <p:spPr bwMode="auto">
          <a:xfrm>
            <a:off x="744538" y="4714875"/>
            <a:ext cx="512762" cy="361950"/>
          </a:xfrm>
          <a:custGeom>
            <a:avLst/>
            <a:gdLst>
              <a:gd name="T0" fmla="*/ 1192995815 w 219"/>
              <a:gd name="T1" fmla="*/ 645385054 h 154"/>
              <a:gd name="T2" fmla="*/ 1198467618 w 219"/>
              <a:gd name="T3" fmla="*/ 650901266 h 154"/>
              <a:gd name="T4" fmla="*/ 1192995815 w 219"/>
              <a:gd name="T5" fmla="*/ 656417478 h 154"/>
              <a:gd name="T6" fmla="*/ 952206058 w 219"/>
              <a:gd name="T7" fmla="*/ 843963986 h 154"/>
              <a:gd name="T8" fmla="*/ 941262453 w 219"/>
              <a:gd name="T9" fmla="*/ 843963986 h 154"/>
              <a:gd name="T10" fmla="*/ 935790650 w 219"/>
              <a:gd name="T11" fmla="*/ 832931562 h 154"/>
              <a:gd name="T12" fmla="*/ 979569754 w 219"/>
              <a:gd name="T13" fmla="*/ 733642096 h 154"/>
              <a:gd name="T14" fmla="*/ 618386289 w 219"/>
              <a:gd name="T15" fmla="*/ 584706722 h 154"/>
              <a:gd name="T16" fmla="*/ 689529090 w 219"/>
              <a:gd name="T17" fmla="*/ 490933468 h 154"/>
              <a:gd name="T18" fmla="*/ 716890445 w 219"/>
              <a:gd name="T19" fmla="*/ 452319984 h 154"/>
              <a:gd name="T20" fmla="*/ 979569754 w 219"/>
              <a:gd name="T21" fmla="*/ 568158086 h 154"/>
              <a:gd name="T22" fmla="*/ 935790650 w 219"/>
              <a:gd name="T23" fmla="*/ 468868620 h 154"/>
              <a:gd name="T24" fmla="*/ 941262453 w 219"/>
              <a:gd name="T25" fmla="*/ 457836196 h 154"/>
              <a:gd name="T26" fmla="*/ 946734255 w 219"/>
              <a:gd name="T27" fmla="*/ 452319984 h 154"/>
              <a:gd name="T28" fmla="*/ 952206058 w 219"/>
              <a:gd name="T29" fmla="*/ 457836196 h 154"/>
              <a:gd name="T30" fmla="*/ 1192995815 w 219"/>
              <a:gd name="T31" fmla="*/ 645385054 h 154"/>
              <a:gd name="T32" fmla="*/ 246261560 w 219"/>
              <a:gd name="T33" fmla="*/ 391644002 h 154"/>
              <a:gd name="T34" fmla="*/ 251733363 w 219"/>
              <a:gd name="T35" fmla="*/ 391644002 h 154"/>
              <a:gd name="T36" fmla="*/ 257205165 w 219"/>
              <a:gd name="T37" fmla="*/ 391644002 h 154"/>
              <a:gd name="T38" fmla="*/ 257205165 w 219"/>
              <a:gd name="T39" fmla="*/ 380611578 h 154"/>
              <a:gd name="T40" fmla="*/ 218897864 w 219"/>
              <a:gd name="T41" fmla="*/ 275805900 h 154"/>
              <a:gd name="T42" fmla="*/ 476103029 w 219"/>
              <a:gd name="T43" fmla="*/ 397160214 h 154"/>
              <a:gd name="T44" fmla="*/ 508938528 w 219"/>
              <a:gd name="T45" fmla="*/ 358546730 h 154"/>
              <a:gd name="T46" fmla="*/ 580081329 w 219"/>
              <a:gd name="T47" fmla="*/ 270289688 h 154"/>
              <a:gd name="T48" fmla="*/ 218897864 w 219"/>
              <a:gd name="T49" fmla="*/ 115838102 h 154"/>
              <a:gd name="T50" fmla="*/ 257205165 w 219"/>
              <a:gd name="T51" fmla="*/ 11032424 h 154"/>
              <a:gd name="T52" fmla="*/ 257205165 w 219"/>
              <a:gd name="T53" fmla="*/ 0 h 154"/>
              <a:gd name="T54" fmla="*/ 246261560 w 219"/>
              <a:gd name="T55" fmla="*/ 0 h 154"/>
              <a:gd name="T56" fmla="*/ 0 w 219"/>
              <a:gd name="T57" fmla="*/ 187546508 h 154"/>
              <a:gd name="T58" fmla="*/ 0 w 219"/>
              <a:gd name="T59" fmla="*/ 193062720 h 154"/>
              <a:gd name="T60" fmla="*/ 0 w 219"/>
              <a:gd name="T61" fmla="*/ 204095144 h 154"/>
              <a:gd name="T62" fmla="*/ 246261560 w 219"/>
              <a:gd name="T63" fmla="*/ 391644002 h 154"/>
              <a:gd name="T64" fmla="*/ 662167735 w 219"/>
              <a:gd name="T65" fmla="*/ 474384832 h 154"/>
              <a:gd name="T66" fmla="*/ 979569754 w 219"/>
              <a:gd name="T67" fmla="*/ 275805900 h 154"/>
              <a:gd name="T68" fmla="*/ 935790650 w 219"/>
              <a:gd name="T69" fmla="*/ 380611578 h 154"/>
              <a:gd name="T70" fmla="*/ 941262453 w 219"/>
              <a:gd name="T71" fmla="*/ 391644002 h 154"/>
              <a:gd name="T72" fmla="*/ 946734255 w 219"/>
              <a:gd name="T73" fmla="*/ 391644002 h 154"/>
              <a:gd name="T74" fmla="*/ 952206058 w 219"/>
              <a:gd name="T75" fmla="*/ 391644002 h 154"/>
              <a:gd name="T76" fmla="*/ 1192995815 w 219"/>
              <a:gd name="T77" fmla="*/ 204095144 h 154"/>
              <a:gd name="T78" fmla="*/ 1198467618 w 219"/>
              <a:gd name="T79" fmla="*/ 193062720 h 154"/>
              <a:gd name="T80" fmla="*/ 1192995815 w 219"/>
              <a:gd name="T81" fmla="*/ 187546508 h 154"/>
              <a:gd name="T82" fmla="*/ 952206058 w 219"/>
              <a:gd name="T83" fmla="*/ 0 h 154"/>
              <a:gd name="T84" fmla="*/ 941262453 w 219"/>
              <a:gd name="T85" fmla="*/ 0 h 154"/>
              <a:gd name="T86" fmla="*/ 935790650 w 219"/>
              <a:gd name="T87" fmla="*/ 11032424 h 154"/>
              <a:gd name="T88" fmla="*/ 979569754 w 219"/>
              <a:gd name="T89" fmla="*/ 115838102 h 154"/>
              <a:gd name="T90" fmla="*/ 530828080 w 219"/>
              <a:gd name="T91" fmla="*/ 380611578 h 154"/>
              <a:gd name="T92" fmla="*/ 218897864 w 219"/>
              <a:gd name="T93" fmla="*/ 568158086 h 154"/>
              <a:gd name="T94" fmla="*/ 257205165 w 219"/>
              <a:gd name="T95" fmla="*/ 468868620 h 154"/>
              <a:gd name="T96" fmla="*/ 257205165 w 219"/>
              <a:gd name="T97" fmla="*/ 457836196 h 154"/>
              <a:gd name="T98" fmla="*/ 251733363 w 219"/>
              <a:gd name="T99" fmla="*/ 452319984 h 154"/>
              <a:gd name="T100" fmla="*/ 246261560 w 219"/>
              <a:gd name="T101" fmla="*/ 457836196 h 154"/>
              <a:gd name="T102" fmla="*/ 0 w 219"/>
              <a:gd name="T103" fmla="*/ 645385054 h 154"/>
              <a:gd name="T104" fmla="*/ 0 w 219"/>
              <a:gd name="T105" fmla="*/ 650901266 h 154"/>
              <a:gd name="T106" fmla="*/ 0 w 219"/>
              <a:gd name="T107" fmla="*/ 656417478 h 154"/>
              <a:gd name="T108" fmla="*/ 246261560 w 219"/>
              <a:gd name="T109" fmla="*/ 843963986 h 154"/>
              <a:gd name="T110" fmla="*/ 257205165 w 219"/>
              <a:gd name="T111" fmla="*/ 843963986 h 154"/>
              <a:gd name="T112" fmla="*/ 257205165 w 219"/>
              <a:gd name="T113" fmla="*/ 832931562 h 154"/>
              <a:gd name="T114" fmla="*/ 218897864 w 219"/>
              <a:gd name="T115" fmla="*/ 733642096 h 154"/>
              <a:gd name="T116" fmla="*/ 662167735 w 219"/>
              <a:gd name="T117" fmla="*/ 474384832 h 1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90476" name="TextBox 76">
            <a:extLst>
              <a:ext uri="{FF2B5EF4-FFF2-40B4-BE49-F238E27FC236}">
                <a16:creationId xmlns:a16="http://schemas.microsoft.com/office/drawing/2014/main" id="{0B6160EC-9728-4D33-ADBD-6CA416DBEB3A}"/>
              </a:ext>
            </a:extLst>
          </p:cNvPr>
          <p:cNvSpPr txBox="1">
            <a:spLocks noChangeArrowheads="1"/>
          </p:cNvSpPr>
          <p:nvPr/>
        </p:nvSpPr>
        <p:spPr bwMode="auto">
          <a:xfrm>
            <a:off x="1589088" y="3165475"/>
            <a:ext cx="2379662"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sz="2000" dirty="0">
                <a:solidFill>
                  <a:srgbClr val="404040"/>
                </a:solidFill>
                <a:latin typeface="微软雅黑" panose="020B0503020204020204" pitchFamily="34" charset="-122"/>
              </a:rPr>
              <a:t>都需要计算机生成相应的虚拟信息</a:t>
            </a:r>
            <a:endParaRPr lang="en-US" altLang="zh-CN" sz="2000" dirty="0">
              <a:solidFill>
                <a:srgbClr val="404040"/>
              </a:solidFill>
              <a:latin typeface="微软雅黑" panose="020B0503020204020204" pitchFamily="34" charset="-122"/>
            </a:endParaRPr>
          </a:p>
        </p:txBody>
      </p:sp>
      <p:sp>
        <p:nvSpPr>
          <p:cNvPr id="190477" name="TextBox 76">
            <a:extLst>
              <a:ext uri="{FF2B5EF4-FFF2-40B4-BE49-F238E27FC236}">
                <a16:creationId xmlns:a16="http://schemas.microsoft.com/office/drawing/2014/main" id="{E4129FCB-2E0B-4FC1-B8BA-4FE68F8644D9}"/>
              </a:ext>
            </a:extLst>
          </p:cNvPr>
          <p:cNvSpPr txBox="1">
            <a:spLocks noChangeArrowheads="1"/>
          </p:cNvSpPr>
          <p:nvPr/>
        </p:nvSpPr>
        <p:spPr bwMode="auto">
          <a:xfrm>
            <a:off x="1589088" y="4381500"/>
            <a:ext cx="20891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dirty="0">
                <a:solidFill>
                  <a:srgbClr val="404040"/>
                </a:solidFill>
                <a:latin typeface="微软雅黑" panose="020B0503020204020204" pitchFamily="34" charset="-122"/>
              </a:rPr>
              <a:t>都需要用户使用显示设备</a:t>
            </a:r>
            <a:endParaRPr lang="zh-CN" altLang="en-US" b="1" dirty="0">
              <a:solidFill>
                <a:srgbClr val="029676"/>
              </a:solidFill>
              <a:latin typeface="微软雅黑" panose="020B0503020204020204" pitchFamily="34" charset="-122"/>
            </a:endParaRPr>
          </a:p>
        </p:txBody>
      </p:sp>
      <p:sp>
        <p:nvSpPr>
          <p:cNvPr id="190478" name="TextBox 76">
            <a:extLst>
              <a:ext uri="{FF2B5EF4-FFF2-40B4-BE49-F238E27FC236}">
                <a16:creationId xmlns:a16="http://schemas.microsoft.com/office/drawing/2014/main" id="{9A8B1ED6-B2A2-4125-A53B-845C2551FAED}"/>
              </a:ext>
            </a:extLst>
          </p:cNvPr>
          <p:cNvSpPr txBox="1">
            <a:spLocks noChangeArrowheads="1"/>
          </p:cNvSpPr>
          <p:nvPr/>
        </p:nvSpPr>
        <p:spPr bwMode="auto">
          <a:xfrm>
            <a:off x="1622425" y="5707063"/>
            <a:ext cx="2151063"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dirty="0">
                <a:solidFill>
                  <a:srgbClr val="404040"/>
                </a:solidFill>
                <a:latin typeface="微软雅黑" panose="020B0503020204020204" pitchFamily="34" charset="-122"/>
              </a:rPr>
              <a:t>都需要与虚拟信息进行实时交互</a:t>
            </a:r>
          </a:p>
          <a:p>
            <a:pPr eaLnBrk="1" hangingPunct="1"/>
            <a:endParaRPr lang="zh-CN" altLang="en-US" b="1" dirty="0">
              <a:solidFill>
                <a:srgbClr val="029676"/>
              </a:solidFill>
              <a:latin typeface="微软雅黑" panose="020B0503020204020204" pitchFamily="34" charset="-122"/>
            </a:endParaRPr>
          </a:p>
        </p:txBody>
      </p:sp>
      <p:sp>
        <p:nvSpPr>
          <p:cNvPr id="25" name="Flowchart: Off-page Connector 47">
            <a:extLst>
              <a:ext uri="{FF2B5EF4-FFF2-40B4-BE49-F238E27FC236}">
                <a16:creationId xmlns:a16="http://schemas.microsoft.com/office/drawing/2014/main" id="{80EFDC71-BA48-47BC-9E83-8B795853149F}"/>
              </a:ext>
            </a:extLst>
          </p:cNvPr>
          <p:cNvSpPr/>
          <p:nvPr/>
        </p:nvSpPr>
        <p:spPr>
          <a:xfrm rot="16200000">
            <a:off x="4515644" y="4933157"/>
            <a:ext cx="801687" cy="781050"/>
          </a:xfrm>
          <a:prstGeom prst="round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defTabSz="914377" eaLnBrk="1" fontAlgn="auto" hangingPunct="1">
              <a:spcBef>
                <a:spcPts val="0"/>
              </a:spcBef>
              <a:spcAft>
                <a:spcPts val="0"/>
              </a:spcAft>
              <a:defRPr/>
            </a:pPr>
            <a:endParaRPr lang="en-US" sz="2800" dirty="0">
              <a:solidFill>
                <a:prstClr val="black">
                  <a:lumMod val="75000"/>
                  <a:lumOff val="25000"/>
                </a:prstClr>
              </a:solidFill>
              <a:latin typeface="Impact" panose="020B0806030902050204" pitchFamily="34" charset="0"/>
            </a:endParaRPr>
          </a:p>
        </p:txBody>
      </p:sp>
      <p:sp>
        <p:nvSpPr>
          <p:cNvPr id="26" name="Flowchart: Off-page Connector 32">
            <a:extLst>
              <a:ext uri="{FF2B5EF4-FFF2-40B4-BE49-F238E27FC236}">
                <a16:creationId xmlns:a16="http://schemas.microsoft.com/office/drawing/2014/main" id="{50DFD005-E415-43C6-A703-5B205867049F}"/>
              </a:ext>
            </a:extLst>
          </p:cNvPr>
          <p:cNvSpPr/>
          <p:nvPr/>
        </p:nvSpPr>
        <p:spPr>
          <a:xfrm rot="16200000">
            <a:off x="4516438" y="4027488"/>
            <a:ext cx="800100" cy="781050"/>
          </a:xfrm>
          <a:prstGeom prst="round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defTabSz="914377" eaLnBrk="1" fontAlgn="auto" hangingPunct="1">
              <a:spcBef>
                <a:spcPts val="0"/>
              </a:spcBef>
              <a:spcAft>
                <a:spcPts val="0"/>
              </a:spcAft>
              <a:defRPr/>
            </a:pPr>
            <a:endParaRPr lang="en-US" sz="2800" dirty="0">
              <a:solidFill>
                <a:prstClr val="black">
                  <a:lumMod val="75000"/>
                  <a:lumOff val="25000"/>
                </a:prstClr>
              </a:solidFill>
              <a:latin typeface="Impact" panose="020B0806030902050204" pitchFamily="34" charset="0"/>
            </a:endParaRPr>
          </a:p>
        </p:txBody>
      </p:sp>
      <p:sp>
        <p:nvSpPr>
          <p:cNvPr id="190481" name="TextBox 76">
            <a:extLst>
              <a:ext uri="{FF2B5EF4-FFF2-40B4-BE49-F238E27FC236}">
                <a16:creationId xmlns:a16="http://schemas.microsoft.com/office/drawing/2014/main" id="{D65B5A7F-29B8-4020-8DD6-398224D20001}"/>
              </a:ext>
            </a:extLst>
          </p:cNvPr>
          <p:cNvSpPr txBox="1">
            <a:spLocks noChangeArrowheads="1"/>
          </p:cNvSpPr>
          <p:nvPr/>
        </p:nvSpPr>
        <p:spPr bwMode="auto">
          <a:xfrm>
            <a:off x="5538788" y="3255963"/>
            <a:ext cx="2133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rgbClr val="029676"/>
                </a:solidFill>
                <a:latin typeface="微软雅黑" panose="020B0503020204020204" pitchFamily="34" charset="-122"/>
              </a:rPr>
              <a:t>对沉浸感要求不同</a:t>
            </a:r>
          </a:p>
        </p:txBody>
      </p:sp>
      <p:sp>
        <p:nvSpPr>
          <p:cNvPr id="190482" name="TextBox 76">
            <a:extLst>
              <a:ext uri="{FF2B5EF4-FFF2-40B4-BE49-F238E27FC236}">
                <a16:creationId xmlns:a16="http://schemas.microsoft.com/office/drawing/2014/main" id="{C4959E09-B3B4-4A19-8AD3-6D746CA1D160}"/>
              </a:ext>
            </a:extLst>
          </p:cNvPr>
          <p:cNvSpPr txBox="1">
            <a:spLocks noChangeArrowheads="1"/>
          </p:cNvSpPr>
          <p:nvPr/>
        </p:nvSpPr>
        <p:spPr bwMode="auto">
          <a:xfrm>
            <a:off x="5538788" y="4032250"/>
            <a:ext cx="2454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rgbClr val="029676"/>
                </a:solidFill>
                <a:latin typeface="微软雅黑" panose="020B0503020204020204" pitchFamily="34" charset="-122"/>
              </a:rPr>
              <a:t>对“注册”的意义和精度要求不同</a:t>
            </a:r>
          </a:p>
        </p:txBody>
      </p:sp>
      <p:sp>
        <p:nvSpPr>
          <p:cNvPr id="190483" name="TextBox 76">
            <a:extLst>
              <a:ext uri="{FF2B5EF4-FFF2-40B4-BE49-F238E27FC236}">
                <a16:creationId xmlns:a16="http://schemas.microsoft.com/office/drawing/2014/main" id="{8C1E7672-14BD-451A-877E-3E9B36744FAF}"/>
              </a:ext>
            </a:extLst>
          </p:cNvPr>
          <p:cNvSpPr txBox="1">
            <a:spLocks noChangeArrowheads="1"/>
          </p:cNvSpPr>
          <p:nvPr/>
        </p:nvSpPr>
        <p:spPr bwMode="auto">
          <a:xfrm>
            <a:off x="5538788" y="4965700"/>
            <a:ext cx="21764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rgbClr val="029676"/>
                </a:solidFill>
                <a:latin typeface="微软雅黑" panose="020B0503020204020204" pitchFamily="34" charset="-122"/>
              </a:rPr>
              <a:t>对系统的计算能力要求不同</a:t>
            </a:r>
          </a:p>
        </p:txBody>
      </p:sp>
      <p:grpSp>
        <p:nvGrpSpPr>
          <p:cNvPr id="33" name="组合 32">
            <a:extLst>
              <a:ext uri="{FF2B5EF4-FFF2-40B4-BE49-F238E27FC236}">
                <a16:creationId xmlns:a16="http://schemas.microsoft.com/office/drawing/2014/main" id="{A005EA35-4D29-4EE3-9613-25DA3E8E342B}"/>
              </a:ext>
            </a:extLst>
          </p:cNvPr>
          <p:cNvGrpSpPr/>
          <p:nvPr/>
        </p:nvGrpSpPr>
        <p:grpSpPr>
          <a:xfrm>
            <a:off x="4707508" y="5044620"/>
            <a:ext cx="486925" cy="430523"/>
            <a:chOff x="6424429" y="2862185"/>
            <a:chExt cx="250094" cy="221125"/>
          </a:xfrm>
          <a:solidFill>
            <a:schemeClr val="bg1"/>
          </a:solidFill>
        </p:grpSpPr>
        <p:sp>
          <p:nvSpPr>
            <p:cNvPr id="34" name="Freeform 1044">
              <a:extLst>
                <a:ext uri="{FF2B5EF4-FFF2-40B4-BE49-F238E27FC236}">
                  <a16:creationId xmlns:a16="http://schemas.microsoft.com/office/drawing/2014/main" id="{8ED4BE4C-E4EF-4230-BBC3-12A2F9C211F8}"/>
                </a:ext>
              </a:extLst>
            </p:cNvPr>
            <p:cNvSpPr>
              <a:spLocks noEditPoints="1"/>
            </p:cNvSpPr>
            <p:nvPr/>
          </p:nvSpPr>
          <p:spPr bwMode="auto">
            <a:xfrm>
              <a:off x="6424429" y="2862185"/>
              <a:ext cx="171879" cy="221125"/>
            </a:xfrm>
            <a:custGeom>
              <a:avLst/>
              <a:gdLst>
                <a:gd name="T0" fmla="*/ 55 w 110"/>
                <a:gd name="T1" fmla="*/ 62 h 142"/>
                <a:gd name="T2" fmla="*/ 0 w 110"/>
                <a:gd name="T3" fmla="*/ 138 h 142"/>
                <a:gd name="T4" fmla="*/ 0 w 110"/>
                <a:gd name="T5" fmla="*/ 142 h 142"/>
                <a:gd name="T6" fmla="*/ 110 w 110"/>
                <a:gd name="T7" fmla="*/ 142 h 142"/>
                <a:gd name="T8" fmla="*/ 110 w 110"/>
                <a:gd name="T9" fmla="*/ 138 h 142"/>
                <a:gd name="T10" fmla="*/ 55 w 110"/>
                <a:gd name="T11" fmla="*/ 62 h 142"/>
                <a:gd name="T12" fmla="*/ 56 w 110"/>
                <a:gd name="T13" fmla="*/ 55 h 142"/>
                <a:gd name="T14" fmla="*/ 84 w 110"/>
                <a:gd name="T15" fmla="*/ 27 h 142"/>
                <a:gd name="T16" fmla="*/ 56 w 110"/>
                <a:gd name="T17" fmla="*/ 0 h 142"/>
                <a:gd name="T18" fmla="*/ 28 w 110"/>
                <a:gd name="T19" fmla="*/ 27 h 142"/>
                <a:gd name="T20" fmla="*/ 56 w 110"/>
                <a:gd name="T21" fmla="*/ 5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0" h="142">
                  <a:moveTo>
                    <a:pt x="55" y="62"/>
                  </a:moveTo>
                  <a:cubicBezTo>
                    <a:pt x="25" y="62"/>
                    <a:pt x="0" y="96"/>
                    <a:pt x="0" y="138"/>
                  </a:cubicBezTo>
                  <a:cubicBezTo>
                    <a:pt x="0" y="139"/>
                    <a:pt x="0" y="140"/>
                    <a:pt x="0" y="142"/>
                  </a:cubicBezTo>
                  <a:cubicBezTo>
                    <a:pt x="110" y="142"/>
                    <a:pt x="110" y="142"/>
                    <a:pt x="110" y="142"/>
                  </a:cubicBezTo>
                  <a:cubicBezTo>
                    <a:pt x="110" y="140"/>
                    <a:pt x="110" y="139"/>
                    <a:pt x="110" y="138"/>
                  </a:cubicBezTo>
                  <a:cubicBezTo>
                    <a:pt x="110" y="96"/>
                    <a:pt x="86" y="62"/>
                    <a:pt x="55" y="62"/>
                  </a:cubicBezTo>
                  <a:close/>
                  <a:moveTo>
                    <a:pt x="56" y="55"/>
                  </a:moveTo>
                  <a:cubicBezTo>
                    <a:pt x="71" y="55"/>
                    <a:pt x="84" y="42"/>
                    <a:pt x="84" y="27"/>
                  </a:cubicBezTo>
                  <a:cubicBezTo>
                    <a:pt x="84" y="12"/>
                    <a:pt x="71" y="0"/>
                    <a:pt x="56" y="0"/>
                  </a:cubicBezTo>
                  <a:cubicBezTo>
                    <a:pt x="40" y="0"/>
                    <a:pt x="28" y="12"/>
                    <a:pt x="28" y="27"/>
                  </a:cubicBezTo>
                  <a:cubicBezTo>
                    <a:pt x="28" y="42"/>
                    <a:pt x="40" y="55"/>
                    <a:pt x="56" y="55"/>
                  </a:cubicBezTo>
                  <a:close/>
                </a:path>
              </a:pathLst>
            </a:custGeom>
            <a:grpFill/>
            <a:ln>
              <a:noFill/>
            </a:ln>
          </p:spPr>
          <p:txBody>
            <a:bodyPr/>
            <a:lstStyle/>
            <a:p>
              <a:pPr defTabSz="914377" eaLnBrk="1" fontAlgn="auto" hangingPunct="1">
                <a:spcBef>
                  <a:spcPts val="0"/>
                </a:spcBef>
                <a:spcAft>
                  <a:spcPts val="0"/>
                </a:spcAft>
                <a:defRPr/>
              </a:pPr>
              <a:endParaRPr lang="zh-CN" altLang="en-US">
                <a:solidFill>
                  <a:prstClr val="black">
                    <a:lumMod val="75000"/>
                    <a:lumOff val="25000"/>
                  </a:prstClr>
                </a:solidFill>
                <a:latin typeface="Calibri"/>
                <a:ea typeface="等线" panose="02010600030101010101" pitchFamily="2" charset="-122"/>
              </a:endParaRPr>
            </a:p>
          </p:txBody>
        </p:sp>
        <p:sp>
          <p:nvSpPr>
            <p:cNvPr id="35" name="Freeform 1045">
              <a:extLst>
                <a:ext uri="{FF2B5EF4-FFF2-40B4-BE49-F238E27FC236}">
                  <a16:creationId xmlns:a16="http://schemas.microsoft.com/office/drawing/2014/main" id="{EB96F17E-756A-4AA8-A9C7-770E2D6B2843}"/>
                </a:ext>
              </a:extLst>
            </p:cNvPr>
            <p:cNvSpPr>
              <a:spLocks noEditPoints="1"/>
            </p:cNvSpPr>
            <p:nvPr/>
          </p:nvSpPr>
          <p:spPr bwMode="auto">
            <a:xfrm>
              <a:off x="6588583" y="2934606"/>
              <a:ext cx="85940" cy="148704"/>
            </a:xfrm>
            <a:custGeom>
              <a:avLst/>
              <a:gdLst>
                <a:gd name="T0" fmla="*/ 18 w 55"/>
                <a:gd name="T1" fmla="*/ 42 h 95"/>
                <a:gd name="T2" fmla="*/ 10 w 55"/>
                <a:gd name="T3" fmla="*/ 43 h 95"/>
                <a:gd name="T4" fmla="*/ 21 w 55"/>
                <a:gd name="T5" fmla="*/ 91 h 95"/>
                <a:gd name="T6" fmla="*/ 21 w 55"/>
                <a:gd name="T7" fmla="*/ 95 h 95"/>
                <a:gd name="T8" fmla="*/ 55 w 55"/>
                <a:gd name="T9" fmla="*/ 95 h 95"/>
                <a:gd name="T10" fmla="*/ 55 w 55"/>
                <a:gd name="T11" fmla="*/ 92 h 95"/>
                <a:gd name="T12" fmla="*/ 18 w 55"/>
                <a:gd name="T13" fmla="*/ 42 h 95"/>
                <a:gd name="T14" fmla="*/ 37 w 55"/>
                <a:gd name="T15" fmla="*/ 18 h 95"/>
                <a:gd name="T16" fmla="*/ 18 w 55"/>
                <a:gd name="T17" fmla="*/ 0 h 95"/>
                <a:gd name="T18" fmla="*/ 0 w 55"/>
                <a:gd name="T19" fmla="*/ 18 h 95"/>
                <a:gd name="T20" fmla="*/ 18 w 55"/>
                <a:gd name="T21" fmla="*/ 37 h 95"/>
                <a:gd name="T22" fmla="*/ 37 w 55"/>
                <a:gd name="T23" fmla="*/ 18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5" h="95">
                  <a:moveTo>
                    <a:pt x="18" y="42"/>
                  </a:moveTo>
                  <a:cubicBezTo>
                    <a:pt x="15" y="42"/>
                    <a:pt x="13" y="42"/>
                    <a:pt x="10" y="43"/>
                  </a:cubicBezTo>
                  <a:cubicBezTo>
                    <a:pt x="17" y="56"/>
                    <a:pt x="21" y="73"/>
                    <a:pt x="21" y="91"/>
                  </a:cubicBezTo>
                  <a:cubicBezTo>
                    <a:pt x="21" y="92"/>
                    <a:pt x="21" y="93"/>
                    <a:pt x="21" y="95"/>
                  </a:cubicBezTo>
                  <a:cubicBezTo>
                    <a:pt x="55" y="95"/>
                    <a:pt x="55" y="95"/>
                    <a:pt x="55" y="95"/>
                  </a:cubicBezTo>
                  <a:cubicBezTo>
                    <a:pt x="55" y="94"/>
                    <a:pt x="55" y="93"/>
                    <a:pt x="55" y="92"/>
                  </a:cubicBezTo>
                  <a:cubicBezTo>
                    <a:pt x="55" y="64"/>
                    <a:pt x="38" y="42"/>
                    <a:pt x="18" y="42"/>
                  </a:cubicBezTo>
                  <a:close/>
                  <a:moveTo>
                    <a:pt x="37" y="18"/>
                  </a:moveTo>
                  <a:cubicBezTo>
                    <a:pt x="37" y="8"/>
                    <a:pt x="29" y="0"/>
                    <a:pt x="18" y="0"/>
                  </a:cubicBezTo>
                  <a:cubicBezTo>
                    <a:pt x="8" y="0"/>
                    <a:pt x="0" y="8"/>
                    <a:pt x="0" y="18"/>
                  </a:cubicBezTo>
                  <a:cubicBezTo>
                    <a:pt x="0" y="28"/>
                    <a:pt x="8" y="37"/>
                    <a:pt x="18" y="37"/>
                  </a:cubicBezTo>
                  <a:cubicBezTo>
                    <a:pt x="29" y="37"/>
                    <a:pt x="37" y="28"/>
                    <a:pt x="37" y="18"/>
                  </a:cubicBezTo>
                  <a:close/>
                </a:path>
              </a:pathLst>
            </a:custGeom>
            <a:grpFill/>
            <a:ln>
              <a:noFill/>
            </a:ln>
          </p:spPr>
          <p:txBody>
            <a:bodyPr/>
            <a:lstStyle/>
            <a:p>
              <a:pPr defTabSz="914377" eaLnBrk="1" fontAlgn="auto" hangingPunct="1">
                <a:spcBef>
                  <a:spcPts val="0"/>
                </a:spcBef>
                <a:spcAft>
                  <a:spcPts val="0"/>
                </a:spcAft>
                <a:defRPr/>
              </a:pPr>
              <a:endParaRPr lang="zh-CN" altLang="en-US">
                <a:solidFill>
                  <a:prstClr val="black">
                    <a:lumMod val="75000"/>
                    <a:lumOff val="25000"/>
                  </a:prstClr>
                </a:solidFill>
                <a:latin typeface="Calibri"/>
                <a:ea typeface="等线" panose="02010600030101010101" pitchFamily="2" charset="-122"/>
              </a:endParaRPr>
            </a:p>
          </p:txBody>
        </p:sp>
      </p:grpSp>
      <p:grpSp>
        <p:nvGrpSpPr>
          <p:cNvPr id="190485" name="组合 2">
            <a:extLst>
              <a:ext uri="{FF2B5EF4-FFF2-40B4-BE49-F238E27FC236}">
                <a16:creationId xmlns:a16="http://schemas.microsoft.com/office/drawing/2014/main" id="{DD3435D2-3E15-4B70-A2C2-9958D96210F8}"/>
              </a:ext>
            </a:extLst>
          </p:cNvPr>
          <p:cNvGrpSpPr>
            <a:grpSpLocks/>
          </p:cNvGrpSpPr>
          <p:nvPr/>
        </p:nvGrpSpPr>
        <p:grpSpPr bwMode="auto">
          <a:xfrm>
            <a:off x="4525963" y="3111500"/>
            <a:ext cx="781050" cy="801688"/>
            <a:chOff x="5284656" y="3169594"/>
            <a:chExt cx="780976" cy="801268"/>
          </a:xfrm>
        </p:grpSpPr>
        <p:sp>
          <p:nvSpPr>
            <p:cNvPr id="24" name="Flowchart: Off-page Connector 22">
              <a:extLst>
                <a:ext uri="{FF2B5EF4-FFF2-40B4-BE49-F238E27FC236}">
                  <a16:creationId xmlns:a16="http://schemas.microsoft.com/office/drawing/2014/main" id="{C94A067B-D674-4672-9365-529E622C1E49}"/>
                </a:ext>
              </a:extLst>
            </p:cNvPr>
            <p:cNvSpPr/>
            <p:nvPr/>
          </p:nvSpPr>
          <p:spPr>
            <a:xfrm rot="16200000">
              <a:off x="5274510" y="3179740"/>
              <a:ext cx="801268" cy="780976"/>
            </a:xfrm>
            <a:prstGeom prst="round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defTabSz="914377" eaLnBrk="1" fontAlgn="auto" hangingPunct="1">
                <a:spcBef>
                  <a:spcPts val="0"/>
                </a:spcBef>
                <a:spcAft>
                  <a:spcPts val="0"/>
                </a:spcAft>
                <a:defRPr/>
              </a:pPr>
              <a:endParaRPr lang="en-US" sz="4800" dirty="0">
                <a:solidFill>
                  <a:prstClr val="black">
                    <a:lumMod val="75000"/>
                    <a:lumOff val="25000"/>
                  </a:prstClr>
                </a:solidFill>
                <a:latin typeface="Calibri"/>
              </a:endParaRPr>
            </a:p>
          </p:txBody>
        </p:sp>
        <p:sp>
          <p:nvSpPr>
            <p:cNvPr id="190491" name="Freeform 698">
              <a:extLst>
                <a:ext uri="{FF2B5EF4-FFF2-40B4-BE49-F238E27FC236}">
                  <a16:creationId xmlns:a16="http://schemas.microsoft.com/office/drawing/2014/main" id="{6CF5D469-71CD-4239-A217-3ADC3A6F8D73}"/>
                </a:ext>
              </a:extLst>
            </p:cNvPr>
            <p:cNvSpPr>
              <a:spLocks noEditPoints="1"/>
            </p:cNvSpPr>
            <p:nvPr/>
          </p:nvSpPr>
          <p:spPr bwMode="auto">
            <a:xfrm>
              <a:off x="5395326" y="3336373"/>
              <a:ext cx="481109" cy="460008"/>
            </a:xfrm>
            <a:custGeom>
              <a:avLst/>
              <a:gdLst>
                <a:gd name="T0" fmla="*/ 739507572 w 313"/>
                <a:gd name="T1" fmla="*/ 19191782 h 297"/>
                <a:gd name="T2" fmla="*/ 486704006 w 313"/>
                <a:gd name="T3" fmla="*/ 31186064 h 297"/>
                <a:gd name="T4" fmla="*/ 144120582 w 313"/>
                <a:gd name="T5" fmla="*/ 107951642 h 297"/>
                <a:gd name="T6" fmla="*/ 144120582 w 313"/>
                <a:gd name="T7" fmla="*/ 539759757 h 297"/>
                <a:gd name="T8" fmla="*/ 59065737 w 313"/>
                <a:gd name="T9" fmla="*/ 666903181 h 297"/>
                <a:gd name="T10" fmla="*/ 89779858 w 313"/>
                <a:gd name="T11" fmla="*/ 712482694 h 297"/>
                <a:gd name="T12" fmla="*/ 215000388 w 313"/>
                <a:gd name="T13" fmla="*/ 609329385 h 297"/>
                <a:gd name="T14" fmla="*/ 399286654 w 313"/>
                <a:gd name="T15" fmla="*/ 683695796 h 297"/>
                <a:gd name="T16" fmla="*/ 732420052 w 313"/>
                <a:gd name="T17" fmla="*/ 388626220 h 297"/>
                <a:gd name="T18" fmla="*/ 739507572 w 313"/>
                <a:gd name="T19" fmla="*/ 19191782 h 297"/>
                <a:gd name="T20" fmla="*/ 630826124 w 313"/>
                <a:gd name="T21" fmla="*/ 151131989 h 297"/>
                <a:gd name="T22" fmla="*/ 453627378 w 313"/>
                <a:gd name="T23" fmla="*/ 326254091 h 297"/>
                <a:gd name="T24" fmla="*/ 238626990 w 313"/>
                <a:gd name="T25" fmla="*/ 532562258 h 297"/>
                <a:gd name="T26" fmla="*/ 231539470 w 313"/>
                <a:gd name="T27" fmla="*/ 534961425 h 297"/>
                <a:gd name="T28" fmla="*/ 224450414 w 313"/>
                <a:gd name="T29" fmla="*/ 532562258 h 297"/>
                <a:gd name="T30" fmla="*/ 224450414 w 313"/>
                <a:gd name="T31" fmla="*/ 520567976 h 297"/>
                <a:gd name="T32" fmla="*/ 406374174 w 313"/>
                <a:gd name="T33" fmla="*/ 278275412 h 297"/>
                <a:gd name="T34" fmla="*/ 621376098 w 313"/>
                <a:gd name="T35" fmla="*/ 134340922 h 297"/>
                <a:gd name="T36" fmla="*/ 633188631 w 313"/>
                <a:gd name="T37" fmla="*/ 139137706 h 297"/>
                <a:gd name="T38" fmla="*/ 630826124 w 313"/>
                <a:gd name="T39" fmla="*/ 151131989 h 29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13" h="297">
                  <a:moveTo>
                    <a:pt x="313" y="8"/>
                  </a:moveTo>
                  <a:cubicBezTo>
                    <a:pt x="313" y="8"/>
                    <a:pt x="295" y="27"/>
                    <a:pt x="206" y="13"/>
                  </a:cubicBezTo>
                  <a:cubicBezTo>
                    <a:pt x="124" y="0"/>
                    <a:pt x="91" y="15"/>
                    <a:pt x="61" y="45"/>
                  </a:cubicBezTo>
                  <a:cubicBezTo>
                    <a:pt x="32" y="74"/>
                    <a:pt x="0" y="164"/>
                    <a:pt x="61" y="225"/>
                  </a:cubicBezTo>
                  <a:cubicBezTo>
                    <a:pt x="71" y="235"/>
                    <a:pt x="25" y="278"/>
                    <a:pt x="25" y="278"/>
                  </a:cubicBezTo>
                  <a:cubicBezTo>
                    <a:pt x="38" y="297"/>
                    <a:pt x="38" y="297"/>
                    <a:pt x="38" y="297"/>
                  </a:cubicBezTo>
                  <a:cubicBezTo>
                    <a:pt x="91" y="254"/>
                    <a:pt x="91" y="254"/>
                    <a:pt x="91" y="254"/>
                  </a:cubicBezTo>
                  <a:cubicBezTo>
                    <a:pt x="91" y="254"/>
                    <a:pt x="123" y="285"/>
                    <a:pt x="169" y="285"/>
                  </a:cubicBezTo>
                  <a:cubicBezTo>
                    <a:pt x="233" y="285"/>
                    <a:pt x="306" y="258"/>
                    <a:pt x="310" y="162"/>
                  </a:cubicBezTo>
                  <a:cubicBezTo>
                    <a:pt x="313" y="101"/>
                    <a:pt x="297" y="58"/>
                    <a:pt x="313" y="8"/>
                  </a:cubicBezTo>
                  <a:close/>
                  <a:moveTo>
                    <a:pt x="267" y="63"/>
                  </a:moveTo>
                  <a:cubicBezTo>
                    <a:pt x="267" y="63"/>
                    <a:pt x="239" y="89"/>
                    <a:pt x="192" y="136"/>
                  </a:cubicBezTo>
                  <a:cubicBezTo>
                    <a:pt x="150" y="178"/>
                    <a:pt x="101" y="222"/>
                    <a:pt x="101" y="222"/>
                  </a:cubicBezTo>
                  <a:cubicBezTo>
                    <a:pt x="100" y="223"/>
                    <a:pt x="99" y="223"/>
                    <a:pt x="98" y="223"/>
                  </a:cubicBezTo>
                  <a:cubicBezTo>
                    <a:pt x="97" y="223"/>
                    <a:pt x="96" y="223"/>
                    <a:pt x="95" y="222"/>
                  </a:cubicBezTo>
                  <a:cubicBezTo>
                    <a:pt x="94" y="221"/>
                    <a:pt x="94" y="219"/>
                    <a:pt x="95" y="217"/>
                  </a:cubicBezTo>
                  <a:cubicBezTo>
                    <a:pt x="95" y="217"/>
                    <a:pt x="138" y="148"/>
                    <a:pt x="172" y="116"/>
                  </a:cubicBezTo>
                  <a:cubicBezTo>
                    <a:pt x="209" y="83"/>
                    <a:pt x="263" y="57"/>
                    <a:pt x="263" y="56"/>
                  </a:cubicBezTo>
                  <a:cubicBezTo>
                    <a:pt x="265" y="56"/>
                    <a:pt x="267" y="56"/>
                    <a:pt x="268" y="58"/>
                  </a:cubicBezTo>
                  <a:cubicBezTo>
                    <a:pt x="269" y="59"/>
                    <a:pt x="269" y="62"/>
                    <a:pt x="267" y="6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37" name="组合 36">
            <a:extLst>
              <a:ext uri="{FF2B5EF4-FFF2-40B4-BE49-F238E27FC236}">
                <a16:creationId xmlns:a16="http://schemas.microsoft.com/office/drawing/2014/main" id="{05B0540F-2199-400D-BF23-7B3160C0AF8B}"/>
              </a:ext>
            </a:extLst>
          </p:cNvPr>
          <p:cNvGrpSpPr/>
          <p:nvPr/>
        </p:nvGrpSpPr>
        <p:grpSpPr>
          <a:xfrm>
            <a:off x="4675007" y="4166529"/>
            <a:ext cx="446239" cy="532444"/>
            <a:chOff x="277814" y="5935664"/>
            <a:chExt cx="279400" cy="333375"/>
          </a:xfrm>
          <a:solidFill>
            <a:schemeClr val="bg1"/>
          </a:solidFill>
        </p:grpSpPr>
        <p:sp>
          <p:nvSpPr>
            <p:cNvPr id="38" name="Freeform 829">
              <a:extLst>
                <a:ext uri="{FF2B5EF4-FFF2-40B4-BE49-F238E27FC236}">
                  <a16:creationId xmlns:a16="http://schemas.microsoft.com/office/drawing/2014/main" id="{D91CEF43-2223-4D50-AAB9-4DD6593008DC}"/>
                </a:ext>
              </a:extLst>
            </p:cNvPr>
            <p:cNvSpPr>
              <a:spLocks noEditPoints="1"/>
            </p:cNvSpPr>
            <p:nvPr/>
          </p:nvSpPr>
          <p:spPr bwMode="auto">
            <a:xfrm>
              <a:off x="277814" y="5935664"/>
              <a:ext cx="279400" cy="333375"/>
            </a:xfrm>
            <a:custGeom>
              <a:avLst/>
              <a:gdLst>
                <a:gd name="T0" fmla="*/ 241 w 241"/>
                <a:gd name="T1" fmla="*/ 30 h 288"/>
                <a:gd name="T2" fmla="*/ 129 w 241"/>
                <a:gd name="T3" fmla="*/ 30 h 288"/>
                <a:gd name="T4" fmla="*/ 129 w 241"/>
                <a:gd name="T5" fmla="*/ 10 h 288"/>
                <a:gd name="T6" fmla="*/ 119 w 241"/>
                <a:gd name="T7" fmla="*/ 0 h 288"/>
                <a:gd name="T8" fmla="*/ 109 w 241"/>
                <a:gd name="T9" fmla="*/ 10 h 288"/>
                <a:gd name="T10" fmla="*/ 109 w 241"/>
                <a:gd name="T11" fmla="*/ 30 h 288"/>
                <a:gd name="T12" fmla="*/ 0 w 241"/>
                <a:gd name="T13" fmla="*/ 30 h 288"/>
                <a:gd name="T14" fmla="*/ 0 w 241"/>
                <a:gd name="T15" fmla="*/ 196 h 288"/>
                <a:gd name="T16" fmla="*/ 75 w 241"/>
                <a:gd name="T17" fmla="*/ 196 h 288"/>
                <a:gd name="T18" fmla="*/ 45 w 241"/>
                <a:gd name="T19" fmla="*/ 272 h 288"/>
                <a:gd name="T20" fmla="*/ 52 w 241"/>
                <a:gd name="T21" fmla="*/ 288 h 288"/>
                <a:gd name="T22" fmla="*/ 56 w 241"/>
                <a:gd name="T23" fmla="*/ 288 h 288"/>
                <a:gd name="T24" fmla="*/ 67 w 241"/>
                <a:gd name="T25" fmla="*/ 281 h 288"/>
                <a:gd name="T26" fmla="*/ 100 w 241"/>
                <a:gd name="T27" fmla="*/ 196 h 288"/>
                <a:gd name="T28" fmla="*/ 138 w 241"/>
                <a:gd name="T29" fmla="*/ 196 h 288"/>
                <a:gd name="T30" fmla="*/ 171 w 241"/>
                <a:gd name="T31" fmla="*/ 281 h 288"/>
                <a:gd name="T32" fmla="*/ 182 w 241"/>
                <a:gd name="T33" fmla="*/ 288 h 288"/>
                <a:gd name="T34" fmla="*/ 186 w 241"/>
                <a:gd name="T35" fmla="*/ 288 h 288"/>
                <a:gd name="T36" fmla="*/ 193 w 241"/>
                <a:gd name="T37" fmla="*/ 272 h 288"/>
                <a:gd name="T38" fmla="*/ 164 w 241"/>
                <a:gd name="T39" fmla="*/ 196 h 288"/>
                <a:gd name="T40" fmla="*/ 241 w 241"/>
                <a:gd name="T41" fmla="*/ 196 h 288"/>
                <a:gd name="T42" fmla="*/ 241 w 241"/>
                <a:gd name="T43" fmla="*/ 30 h 288"/>
                <a:gd name="T44" fmla="*/ 218 w 241"/>
                <a:gd name="T45" fmla="*/ 172 h 288"/>
                <a:gd name="T46" fmla="*/ 23 w 241"/>
                <a:gd name="T47" fmla="*/ 172 h 288"/>
                <a:gd name="T48" fmla="*/ 23 w 241"/>
                <a:gd name="T49" fmla="*/ 53 h 288"/>
                <a:gd name="T50" fmla="*/ 218 w 241"/>
                <a:gd name="T51" fmla="*/ 53 h 288"/>
                <a:gd name="T52" fmla="*/ 218 w 241"/>
                <a:gd name="T53" fmla="*/ 1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41" h="288">
                  <a:moveTo>
                    <a:pt x="241" y="30"/>
                  </a:moveTo>
                  <a:cubicBezTo>
                    <a:pt x="129" y="30"/>
                    <a:pt x="129" y="30"/>
                    <a:pt x="129" y="30"/>
                  </a:cubicBezTo>
                  <a:cubicBezTo>
                    <a:pt x="129" y="10"/>
                    <a:pt x="129" y="10"/>
                    <a:pt x="129" y="10"/>
                  </a:cubicBezTo>
                  <a:cubicBezTo>
                    <a:pt x="129" y="5"/>
                    <a:pt x="125" y="0"/>
                    <a:pt x="119" y="0"/>
                  </a:cubicBezTo>
                  <a:cubicBezTo>
                    <a:pt x="114" y="0"/>
                    <a:pt x="109" y="5"/>
                    <a:pt x="109" y="10"/>
                  </a:cubicBezTo>
                  <a:cubicBezTo>
                    <a:pt x="109" y="30"/>
                    <a:pt x="109" y="30"/>
                    <a:pt x="109" y="30"/>
                  </a:cubicBezTo>
                  <a:cubicBezTo>
                    <a:pt x="0" y="30"/>
                    <a:pt x="0" y="30"/>
                    <a:pt x="0" y="30"/>
                  </a:cubicBezTo>
                  <a:cubicBezTo>
                    <a:pt x="0" y="196"/>
                    <a:pt x="0" y="196"/>
                    <a:pt x="0" y="196"/>
                  </a:cubicBezTo>
                  <a:cubicBezTo>
                    <a:pt x="75" y="196"/>
                    <a:pt x="75" y="196"/>
                    <a:pt x="75" y="196"/>
                  </a:cubicBezTo>
                  <a:cubicBezTo>
                    <a:pt x="45" y="272"/>
                    <a:pt x="45" y="272"/>
                    <a:pt x="45" y="272"/>
                  </a:cubicBezTo>
                  <a:cubicBezTo>
                    <a:pt x="43" y="278"/>
                    <a:pt x="46" y="285"/>
                    <a:pt x="52" y="288"/>
                  </a:cubicBezTo>
                  <a:cubicBezTo>
                    <a:pt x="53" y="288"/>
                    <a:pt x="55" y="288"/>
                    <a:pt x="56" y="288"/>
                  </a:cubicBezTo>
                  <a:cubicBezTo>
                    <a:pt x="61" y="288"/>
                    <a:pt x="65" y="286"/>
                    <a:pt x="67" y="281"/>
                  </a:cubicBezTo>
                  <a:cubicBezTo>
                    <a:pt x="100" y="196"/>
                    <a:pt x="100" y="196"/>
                    <a:pt x="100" y="196"/>
                  </a:cubicBezTo>
                  <a:cubicBezTo>
                    <a:pt x="138" y="196"/>
                    <a:pt x="138" y="196"/>
                    <a:pt x="138" y="196"/>
                  </a:cubicBezTo>
                  <a:cubicBezTo>
                    <a:pt x="171" y="281"/>
                    <a:pt x="171" y="281"/>
                    <a:pt x="171" y="281"/>
                  </a:cubicBezTo>
                  <a:cubicBezTo>
                    <a:pt x="173" y="286"/>
                    <a:pt x="177" y="288"/>
                    <a:pt x="182" y="288"/>
                  </a:cubicBezTo>
                  <a:cubicBezTo>
                    <a:pt x="184" y="288"/>
                    <a:pt x="185" y="288"/>
                    <a:pt x="186" y="288"/>
                  </a:cubicBezTo>
                  <a:cubicBezTo>
                    <a:pt x="193" y="285"/>
                    <a:pt x="196" y="278"/>
                    <a:pt x="193" y="272"/>
                  </a:cubicBezTo>
                  <a:cubicBezTo>
                    <a:pt x="164" y="196"/>
                    <a:pt x="164" y="196"/>
                    <a:pt x="164" y="196"/>
                  </a:cubicBezTo>
                  <a:cubicBezTo>
                    <a:pt x="241" y="196"/>
                    <a:pt x="241" y="196"/>
                    <a:pt x="241" y="196"/>
                  </a:cubicBezTo>
                  <a:lnTo>
                    <a:pt x="241" y="30"/>
                  </a:lnTo>
                  <a:close/>
                  <a:moveTo>
                    <a:pt x="218" y="172"/>
                  </a:moveTo>
                  <a:cubicBezTo>
                    <a:pt x="23" y="172"/>
                    <a:pt x="23" y="172"/>
                    <a:pt x="23" y="172"/>
                  </a:cubicBezTo>
                  <a:cubicBezTo>
                    <a:pt x="23" y="53"/>
                    <a:pt x="23" y="53"/>
                    <a:pt x="23" y="53"/>
                  </a:cubicBezTo>
                  <a:cubicBezTo>
                    <a:pt x="218" y="53"/>
                    <a:pt x="218" y="53"/>
                    <a:pt x="218" y="53"/>
                  </a:cubicBezTo>
                  <a:lnTo>
                    <a:pt x="218" y="172"/>
                  </a:lnTo>
                  <a:close/>
                </a:path>
              </a:pathLst>
            </a:custGeom>
            <a:grpFill/>
            <a:ln>
              <a:noFill/>
            </a:ln>
          </p:spPr>
          <p:txBody>
            <a:bodyPr/>
            <a:lstStyle/>
            <a:p>
              <a:pPr defTabSz="914377" eaLnBrk="1" fontAlgn="auto" hangingPunct="1">
                <a:spcBef>
                  <a:spcPts val="0"/>
                </a:spcBef>
                <a:spcAft>
                  <a:spcPts val="0"/>
                </a:spcAft>
                <a:defRPr/>
              </a:pPr>
              <a:endParaRPr lang="zh-CN" altLang="en-US">
                <a:solidFill>
                  <a:prstClr val="black">
                    <a:lumMod val="75000"/>
                    <a:lumOff val="25000"/>
                  </a:prstClr>
                </a:solidFill>
                <a:latin typeface="Calibri"/>
                <a:ea typeface="等线" panose="02010600030101010101" pitchFamily="2" charset="-122"/>
              </a:endParaRPr>
            </a:p>
          </p:txBody>
        </p:sp>
        <p:sp>
          <p:nvSpPr>
            <p:cNvPr id="39" name="Freeform 830">
              <a:extLst>
                <a:ext uri="{FF2B5EF4-FFF2-40B4-BE49-F238E27FC236}">
                  <a16:creationId xmlns:a16="http://schemas.microsoft.com/office/drawing/2014/main" id="{28740245-5909-4A1A-8828-FA5C2718164A}"/>
                </a:ext>
              </a:extLst>
            </p:cNvPr>
            <p:cNvSpPr/>
            <p:nvPr/>
          </p:nvSpPr>
          <p:spPr bwMode="auto">
            <a:xfrm>
              <a:off x="323851" y="6018214"/>
              <a:ext cx="184150" cy="96838"/>
            </a:xfrm>
            <a:custGeom>
              <a:avLst/>
              <a:gdLst>
                <a:gd name="T0" fmla="*/ 6 w 116"/>
                <a:gd name="T1" fmla="*/ 61 h 61"/>
                <a:gd name="T2" fmla="*/ 46 w 116"/>
                <a:gd name="T3" fmla="*/ 34 h 61"/>
                <a:gd name="T4" fmla="*/ 55 w 116"/>
                <a:gd name="T5" fmla="*/ 48 h 61"/>
                <a:gd name="T6" fmla="*/ 98 w 116"/>
                <a:gd name="T7" fmla="*/ 20 h 61"/>
                <a:gd name="T8" fmla="*/ 104 w 116"/>
                <a:gd name="T9" fmla="*/ 28 h 61"/>
                <a:gd name="T10" fmla="*/ 116 w 116"/>
                <a:gd name="T11" fmla="*/ 0 h 61"/>
                <a:gd name="T12" fmla="*/ 85 w 116"/>
                <a:gd name="T13" fmla="*/ 2 h 61"/>
                <a:gd name="T14" fmla="*/ 92 w 116"/>
                <a:gd name="T15" fmla="*/ 10 h 61"/>
                <a:gd name="T16" fmla="*/ 58 w 116"/>
                <a:gd name="T17" fmla="*/ 33 h 61"/>
                <a:gd name="T18" fmla="*/ 49 w 116"/>
                <a:gd name="T19" fmla="*/ 18 h 61"/>
                <a:gd name="T20" fmla="*/ 0 w 116"/>
                <a:gd name="T21" fmla="*/ 51 h 61"/>
                <a:gd name="T22" fmla="*/ 6 w 116"/>
                <a:gd name="T23" fmla="*/ 61 h 61"/>
                <a:gd name="T24" fmla="*/ 6 w 116"/>
                <a:gd name="T25"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 h="61">
                  <a:moveTo>
                    <a:pt x="6" y="61"/>
                  </a:moveTo>
                  <a:lnTo>
                    <a:pt x="46" y="34"/>
                  </a:lnTo>
                  <a:lnTo>
                    <a:pt x="55" y="48"/>
                  </a:lnTo>
                  <a:lnTo>
                    <a:pt x="98" y="20"/>
                  </a:lnTo>
                  <a:lnTo>
                    <a:pt x="104" y="28"/>
                  </a:lnTo>
                  <a:lnTo>
                    <a:pt x="116" y="0"/>
                  </a:lnTo>
                  <a:lnTo>
                    <a:pt x="85" y="2"/>
                  </a:lnTo>
                  <a:lnTo>
                    <a:pt x="92" y="10"/>
                  </a:lnTo>
                  <a:lnTo>
                    <a:pt x="58" y="33"/>
                  </a:lnTo>
                  <a:lnTo>
                    <a:pt x="49" y="18"/>
                  </a:lnTo>
                  <a:lnTo>
                    <a:pt x="0" y="51"/>
                  </a:lnTo>
                  <a:lnTo>
                    <a:pt x="6" y="61"/>
                  </a:lnTo>
                  <a:lnTo>
                    <a:pt x="6" y="61"/>
                  </a:lnTo>
                  <a:close/>
                </a:path>
              </a:pathLst>
            </a:custGeom>
            <a:grpFill/>
            <a:ln>
              <a:noFill/>
            </a:ln>
          </p:spPr>
          <p:txBody>
            <a:bodyPr/>
            <a:lstStyle/>
            <a:p>
              <a:pPr defTabSz="914377" eaLnBrk="1" fontAlgn="auto" hangingPunct="1">
                <a:spcBef>
                  <a:spcPts val="0"/>
                </a:spcBef>
                <a:spcAft>
                  <a:spcPts val="0"/>
                </a:spcAft>
                <a:defRPr/>
              </a:pPr>
              <a:endParaRPr lang="zh-CN" altLang="en-US">
                <a:solidFill>
                  <a:prstClr val="black">
                    <a:lumMod val="75000"/>
                    <a:lumOff val="25000"/>
                  </a:prstClr>
                </a:solidFill>
                <a:latin typeface="Calibri"/>
                <a:ea typeface="等线" panose="02010600030101010101" pitchFamily="2" charset="-122"/>
              </a:endParaRPr>
            </a:p>
          </p:txBody>
        </p:sp>
      </p:grpSp>
      <p:sp>
        <p:nvSpPr>
          <p:cNvPr id="40" name="Flowchart: Off-page Connector 47">
            <a:extLst>
              <a:ext uri="{FF2B5EF4-FFF2-40B4-BE49-F238E27FC236}">
                <a16:creationId xmlns:a16="http://schemas.microsoft.com/office/drawing/2014/main" id="{76A80895-9A18-4A1F-ABB4-5E7366726C1B}"/>
              </a:ext>
            </a:extLst>
          </p:cNvPr>
          <p:cNvSpPr/>
          <p:nvPr/>
        </p:nvSpPr>
        <p:spPr>
          <a:xfrm rot="16200000">
            <a:off x="4516438" y="5838825"/>
            <a:ext cx="800100" cy="781050"/>
          </a:xfrm>
          <a:prstGeom prst="roundRect">
            <a:avLst/>
          </a:prstGeom>
          <a:solidFill>
            <a:schemeClr val="bg1">
              <a:lumMod val="6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vert="vert" anchor="ctr"/>
          <a:lstStyle/>
          <a:p>
            <a:pPr algn="ctr" defTabSz="914377" eaLnBrk="1" fontAlgn="auto" hangingPunct="1">
              <a:spcBef>
                <a:spcPts val="0"/>
              </a:spcBef>
              <a:spcAft>
                <a:spcPts val="0"/>
              </a:spcAft>
              <a:defRPr/>
            </a:pPr>
            <a:endParaRPr lang="en-US" sz="2800" dirty="0">
              <a:solidFill>
                <a:prstClr val="black">
                  <a:lumMod val="75000"/>
                  <a:lumOff val="25000"/>
                </a:prstClr>
              </a:solidFill>
              <a:latin typeface="Impact" panose="020B0806030902050204" pitchFamily="34" charset="0"/>
            </a:endParaRPr>
          </a:p>
        </p:txBody>
      </p:sp>
      <p:sp>
        <p:nvSpPr>
          <p:cNvPr id="190488" name="Freeform 5">
            <a:extLst>
              <a:ext uri="{FF2B5EF4-FFF2-40B4-BE49-F238E27FC236}">
                <a16:creationId xmlns:a16="http://schemas.microsoft.com/office/drawing/2014/main" id="{4B0B2E4B-4867-4B15-A1FD-9E79541AD614}"/>
              </a:ext>
            </a:extLst>
          </p:cNvPr>
          <p:cNvSpPr>
            <a:spLocks noEditPoints="1"/>
          </p:cNvSpPr>
          <p:nvPr/>
        </p:nvSpPr>
        <p:spPr bwMode="auto">
          <a:xfrm>
            <a:off x="4641850" y="6096000"/>
            <a:ext cx="512763" cy="361950"/>
          </a:xfrm>
          <a:custGeom>
            <a:avLst/>
            <a:gdLst>
              <a:gd name="T0" fmla="*/ 1192998142 w 219"/>
              <a:gd name="T1" fmla="*/ 645385054 h 154"/>
              <a:gd name="T2" fmla="*/ 1198469955 w 219"/>
              <a:gd name="T3" fmla="*/ 650901266 h 154"/>
              <a:gd name="T4" fmla="*/ 1192998142 w 219"/>
              <a:gd name="T5" fmla="*/ 656417478 h 154"/>
              <a:gd name="T6" fmla="*/ 952207915 w 219"/>
              <a:gd name="T7" fmla="*/ 843963986 h 154"/>
              <a:gd name="T8" fmla="*/ 941264288 w 219"/>
              <a:gd name="T9" fmla="*/ 843963986 h 154"/>
              <a:gd name="T10" fmla="*/ 935792475 w 219"/>
              <a:gd name="T11" fmla="*/ 832931562 h 154"/>
              <a:gd name="T12" fmla="*/ 979571665 w 219"/>
              <a:gd name="T13" fmla="*/ 733642096 h 154"/>
              <a:gd name="T14" fmla="*/ 618387495 w 219"/>
              <a:gd name="T15" fmla="*/ 584706722 h 154"/>
              <a:gd name="T16" fmla="*/ 689530435 w 219"/>
              <a:gd name="T17" fmla="*/ 490933468 h 154"/>
              <a:gd name="T18" fmla="*/ 716891843 w 219"/>
              <a:gd name="T19" fmla="*/ 452319984 h 154"/>
              <a:gd name="T20" fmla="*/ 979571665 w 219"/>
              <a:gd name="T21" fmla="*/ 568158086 h 154"/>
              <a:gd name="T22" fmla="*/ 935792475 w 219"/>
              <a:gd name="T23" fmla="*/ 468868620 h 154"/>
              <a:gd name="T24" fmla="*/ 941264288 w 219"/>
              <a:gd name="T25" fmla="*/ 457836196 h 154"/>
              <a:gd name="T26" fmla="*/ 946736102 w 219"/>
              <a:gd name="T27" fmla="*/ 452319984 h 154"/>
              <a:gd name="T28" fmla="*/ 952207915 w 219"/>
              <a:gd name="T29" fmla="*/ 457836196 h 154"/>
              <a:gd name="T30" fmla="*/ 1192998142 w 219"/>
              <a:gd name="T31" fmla="*/ 645385054 h 154"/>
              <a:gd name="T32" fmla="*/ 246262040 w 219"/>
              <a:gd name="T33" fmla="*/ 391644002 h 154"/>
              <a:gd name="T34" fmla="*/ 251733854 w 219"/>
              <a:gd name="T35" fmla="*/ 391644002 h 154"/>
              <a:gd name="T36" fmla="*/ 257205667 w 219"/>
              <a:gd name="T37" fmla="*/ 391644002 h 154"/>
              <a:gd name="T38" fmla="*/ 257205667 w 219"/>
              <a:gd name="T39" fmla="*/ 380611578 h 154"/>
              <a:gd name="T40" fmla="*/ 218898291 w 219"/>
              <a:gd name="T41" fmla="*/ 275805900 h 154"/>
              <a:gd name="T42" fmla="*/ 476103958 w 219"/>
              <a:gd name="T43" fmla="*/ 397160214 h 154"/>
              <a:gd name="T44" fmla="*/ 508939521 w 219"/>
              <a:gd name="T45" fmla="*/ 358546730 h 154"/>
              <a:gd name="T46" fmla="*/ 580082460 w 219"/>
              <a:gd name="T47" fmla="*/ 270289688 h 154"/>
              <a:gd name="T48" fmla="*/ 218898291 w 219"/>
              <a:gd name="T49" fmla="*/ 115838102 h 154"/>
              <a:gd name="T50" fmla="*/ 257205667 w 219"/>
              <a:gd name="T51" fmla="*/ 11032424 h 154"/>
              <a:gd name="T52" fmla="*/ 257205667 w 219"/>
              <a:gd name="T53" fmla="*/ 0 h 154"/>
              <a:gd name="T54" fmla="*/ 246262040 w 219"/>
              <a:gd name="T55" fmla="*/ 0 h 154"/>
              <a:gd name="T56" fmla="*/ 0 w 219"/>
              <a:gd name="T57" fmla="*/ 187546508 h 154"/>
              <a:gd name="T58" fmla="*/ 0 w 219"/>
              <a:gd name="T59" fmla="*/ 193062720 h 154"/>
              <a:gd name="T60" fmla="*/ 0 w 219"/>
              <a:gd name="T61" fmla="*/ 204095144 h 154"/>
              <a:gd name="T62" fmla="*/ 246262040 w 219"/>
              <a:gd name="T63" fmla="*/ 391644002 h 154"/>
              <a:gd name="T64" fmla="*/ 662169026 w 219"/>
              <a:gd name="T65" fmla="*/ 474384832 h 154"/>
              <a:gd name="T66" fmla="*/ 979571665 w 219"/>
              <a:gd name="T67" fmla="*/ 275805900 h 154"/>
              <a:gd name="T68" fmla="*/ 935792475 w 219"/>
              <a:gd name="T69" fmla="*/ 380611578 h 154"/>
              <a:gd name="T70" fmla="*/ 941264288 w 219"/>
              <a:gd name="T71" fmla="*/ 391644002 h 154"/>
              <a:gd name="T72" fmla="*/ 946736102 w 219"/>
              <a:gd name="T73" fmla="*/ 391644002 h 154"/>
              <a:gd name="T74" fmla="*/ 952207915 w 219"/>
              <a:gd name="T75" fmla="*/ 391644002 h 154"/>
              <a:gd name="T76" fmla="*/ 1192998142 w 219"/>
              <a:gd name="T77" fmla="*/ 204095144 h 154"/>
              <a:gd name="T78" fmla="*/ 1198469955 w 219"/>
              <a:gd name="T79" fmla="*/ 193062720 h 154"/>
              <a:gd name="T80" fmla="*/ 1192998142 w 219"/>
              <a:gd name="T81" fmla="*/ 187546508 h 154"/>
              <a:gd name="T82" fmla="*/ 952207915 w 219"/>
              <a:gd name="T83" fmla="*/ 0 h 154"/>
              <a:gd name="T84" fmla="*/ 941264288 w 219"/>
              <a:gd name="T85" fmla="*/ 0 h 154"/>
              <a:gd name="T86" fmla="*/ 935792475 w 219"/>
              <a:gd name="T87" fmla="*/ 11032424 h 154"/>
              <a:gd name="T88" fmla="*/ 979571665 w 219"/>
              <a:gd name="T89" fmla="*/ 115838102 h 154"/>
              <a:gd name="T90" fmla="*/ 530829116 w 219"/>
              <a:gd name="T91" fmla="*/ 380611578 h 154"/>
              <a:gd name="T92" fmla="*/ 218898291 w 219"/>
              <a:gd name="T93" fmla="*/ 568158086 h 154"/>
              <a:gd name="T94" fmla="*/ 257205667 w 219"/>
              <a:gd name="T95" fmla="*/ 468868620 h 154"/>
              <a:gd name="T96" fmla="*/ 257205667 w 219"/>
              <a:gd name="T97" fmla="*/ 457836196 h 154"/>
              <a:gd name="T98" fmla="*/ 251733854 w 219"/>
              <a:gd name="T99" fmla="*/ 452319984 h 154"/>
              <a:gd name="T100" fmla="*/ 246262040 w 219"/>
              <a:gd name="T101" fmla="*/ 457836196 h 154"/>
              <a:gd name="T102" fmla="*/ 0 w 219"/>
              <a:gd name="T103" fmla="*/ 645385054 h 154"/>
              <a:gd name="T104" fmla="*/ 0 w 219"/>
              <a:gd name="T105" fmla="*/ 650901266 h 154"/>
              <a:gd name="T106" fmla="*/ 0 w 219"/>
              <a:gd name="T107" fmla="*/ 656417478 h 154"/>
              <a:gd name="T108" fmla="*/ 246262040 w 219"/>
              <a:gd name="T109" fmla="*/ 843963986 h 154"/>
              <a:gd name="T110" fmla="*/ 257205667 w 219"/>
              <a:gd name="T111" fmla="*/ 843963986 h 154"/>
              <a:gd name="T112" fmla="*/ 257205667 w 219"/>
              <a:gd name="T113" fmla="*/ 832931562 h 154"/>
              <a:gd name="T114" fmla="*/ 218898291 w 219"/>
              <a:gd name="T115" fmla="*/ 733642096 h 154"/>
              <a:gd name="T116" fmla="*/ 662169026 w 219"/>
              <a:gd name="T117" fmla="*/ 474384832 h 1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19" h="154">
                <a:moveTo>
                  <a:pt x="218" y="117"/>
                </a:moveTo>
                <a:cubicBezTo>
                  <a:pt x="219" y="117"/>
                  <a:pt x="219" y="117"/>
                  <a:pt x="219" y="118"/>
                </a:cubicBezTo>
                <a:cubicBezTo>
                  <a:pt x="219" y="119"/>
                  <a:pt x="219" y="119"/>
                  <a:pt x="218" y="119"/>
                </a:cubicBezTo>
                <a:cubicBezTo>
                  <a:pt x="174" y="153"/>
                  <a:pt x="174" y="153"/>
                  <a:pt x="174" y="153"/>
                </a:cubicBezTo>
                <a:cubicBezTo>
                  <a:pt x="174" y="154"/>
                  <a:pt x="173" y="154"/>
                  <a:pt x="172" y="153"/>
                </a:cubicBezTo>
                <a:cubicBezTo>
                  <a:pt x="171" y="153"/>
                  <a:pt x="171" y="152"/>
                  <a:pt x="171" y="151"/>
                </a:cubicBezTo>
                <a:cubicBezTo>
                  <a:pt x="179" y="133"/>
                  <a:pt x="179" y="133"/>
                  <a:pt x="179" y="133"/>
                </a:cubicBezTo>
                <a:cubicBezTo>
                  <a:pt x="145" y="131"/>
                  <a:pt x="126" y="119"/>
                  <a:pt x="113" y="106"/>
                </a:cubicBezTo>
                <a:cubicBezTo>
                  <a:pt x="118" y="100"/>
                  <a:pt x="122" y="94"/>
                  <a:pt x="126" y="89"/>
                </a:cubicBezTo>
                <a:cubicBezTo>
                  <a:pt x="128" y="86"/>
                  <a:pt x="130" y="84"/>
                  <a:pt x="131" y="82"/>
                </a:cubicBezTo>
                <a:cubicBezTo>
                  <a:pt x="141" y="93"/>
                  <a:pt x="154" y="102"/>
                  <a:pt x="179" y="103"/>
                </a:cubicBezTo>
                <a:cubicBezTo>
                  <a:pt x="171" y="85"/>
                  <a:pt x="171" y="85"/>
                  <a:pt x="171" y="85"/>
                </a:cubicBezTo>
                <a:cubicBezTo>
                  <a:pt x="171" y="84"/>
                  <a:pt x="171" y="83"/>
                  <a:pt x="172" y="83"/>
                </a:cubicBezTo>
                <a:cubicBezTo>
                  <a:pt x="172" y="82"/>
                  <a:pt x="173" y="82"/>
                  <a:pt x="173" y="82"/>
                </a:cubicBezTo>
                <a:cubicBezTo>
                  <a:pt x="173" y="82"/>
                  <a:pt x="174" y="82"/>
                  <a:pt x="174" y="83"/>
                </a:cubicBezTo>
                <a:lnTo>
                  <a:pt x="218" y="117"/>
                </a:lnTo>
                <a:close/>
                <a:moveTo>
                  <a:pt x="45" y="71"/>
                </a:moveTo>
                <a:cubicBezTo>
                  <a:pt x="45" y="71"/>
                  <a:pt x="45" y="71"/>
                  <a:pt x="46" y="71"/>
                </a:cubicBezTo>
                <a:cubicBezTo>
                  <a:pt x="46" y="71"/>
                  <a:pt x="46" y="71"/>
                  <a:pt x="47" y="71"/>
                </a:cubicBezTo>
                <a:cubicBezTo>
                  <a:pt x="47" y="70"/>
                  <a:pt x="48" y="69"/>
                  <a:pt x="47" y="69"/>
                </a:cubicBezTo>
                <a:cubicBezTo>
                  <a:pt x="40" y="50"/>
                  <a:pt x="40" y="50"/>
                  <a:pt x="40" y="50"/>
                </a:cubicBezTo>
                <a:cubicBezTo>
                  <a:pt x="65" y="52"/>
                  <a:pt x="77" y="61"/>
                  <a:pt x="87" y="72"/>
                </a:cubicBezTo>
                <a:cubicBezTo>
                  <a:pt x="89" y="70"/>
                  <a:pt x="91" y="68"/>
                  <a:pt x="93" y="65"/>
                </a:cubicBezTo>
                <a:cubicBezTo>
                  <a:pt x="96" y="60"/>
                  <a:pt x="101" y="54"/>
                  <a:pt x="106" y="49"/>
                </a:cubicBezTo>
                <a:cubicBezTo>
                  <a:pt x="92" y="35"/>
                  <a:pt x="73" y="23"/>
                  <a:pt x="40" y="21"/>
                </a:cubicBezTo>
                <a:cubicBezTo>
                  <a:pt x="47" y="2"/>
                  <a:pt x="47" y="2"/>
                  <a:pt x="47" y="2"/>
                </a:cubicBezTo>
                <a:cubicBezTo>
                  <a:pt x="48" y="1"/>
                  <a:pt x="47" y="1"/>
                  <a:pt x="47" y="0"/>
                </a:cubicBezTo>
                <a:cubicBezTo>
                  <a:pt x="46" y="0"/>
                  <a:pt x="45" y="0"/>
                  <a:pt x="45" y="0"/>
                </a:cubicBezTo>
                <a:cubicBezTo>
                  <a:pt x="0" y="34"/>
                  <a:pt x="0" y="34"/>
                  <a:pt x="0" y="34"/>
                </a:cubicBezTo>
                <a:cubicBezTo>
                  <a:pt x="0" y="34"/>
                  <a:pt x="0" y="35"/>
                  <a:pt x="0" y="35"/>
                </a:cubicBezTo>
                <a:cubicBezTo>
                  <a:pt x="0" y="36"/>
                  <a:pt x="0" y="36"/>
                  <a:pt x="0" y="37"/>
                </a:cubicBezTo>
                <a:lnTo>
                  <a:pt x="45" y="71"/>
                </a:lnTo>
                <a:close/>
                <a:moveTo>
                  <a:pt x="121" y="86"/>
                </a:moveTo>
                <a:cubicBezTo>
                  <a:pt x="134" y="67"/>
                  <a:pt x="145" y="53"/>
                  <a:pt x="179" y="50"/>
                </a:cubicBezTo>
                <a:cubicBezTo>
                  <a:pt x="171" y="69"/>
                  <a:pt x="171" y="69"/>
                  <a:pt x="171" y="69"/>
                </a:cubicBezTo>
                <a:cubicBezTo>
                  <a:pt x="171" y="69"/>
                  <a:pt x="171" y="70"/>
                  <a:pt x="172" y="71"/>
                </a:cubicBezTo>
                <a:cubicBezTo>
                  <a:pt x="172" y="71"/>
                  <a:pt x="173" y="71"/>
                  <a:pt x="173" y="71"/>
                </a:cubicBezTo>
                <a:cubicBezTo>
                  <a:pt x="173" y="71"/>
                  <a:pt x="174" y="71"/>
                  <a:pt x="174" y="71"/>
                </a:cubicBezTo>
                <a:cubicBezTo>
                  <a:pt x="218" y="37"/>
                  <a:pt x="218" y="37"/>
                  <a:pt x="218" y="37"/>
                </a:cubicBezTo>
                <a:cubicBezTo>
                  <a:pt x="219" y="36"/>
                  <a:pt x="219" y="36"/>
                  <a:pt x="219" y="35"/>
                </a:cubicBezTo>
                <a:cubicBezTo>
                  <a:pt x="219" y="35"/>
                  <a:pt x="219" y="34"/>
                  <a:pt x="218" y="34"/>
                </a:cubicBezTo>
                <a:cubicBezTo>
                  <a:pt x="174" y="0"/>
                  <a:pt x="174" y="0"/>
                  <a:pt x="174" y="0"/>
                </a:cubicBezTo>
                <a:cubicBezTo>
                  <a:pt x="174" y="0"/>
                  <a:pt x="173" y="0"/>
                  <a:pt x="172" y="0"/>
                </a:cubicBezTo>
                <a:cubicBezTo>
                  <a:pt x="171" y="1"/>
                  <a:pt x="171" y="1"/>
                  <a:pt x="171" y="2"/>
                </a:cubicBezTo>
                <a:cubicBezTo>
                  <a:pt x="179" y="21"/>
                  <a:pt x="179" y="21"/>
                  <a:pt x="179" y="21"/>
                </a:cubicBezTo>
                <a:cubicBezTo>
                  <a:pt x="130" y="23"/>
                  <a:pt x="112" y="48"/>
                  <a:pt x="97" y="69"/>
                </a:cubicBezTo>
                <a:cubicBezTo>
                  <a:pt x="84" y="87"/>
                  <a:pt x="74" y="101"/>
                  <a:pt x="40" y="103"/>
                </a:cubicBezTo>
                <a:cubicBezTo>
                  <a:pt x="47" y="85"/>
                  <a:pt x="47" y="85"/>
                  <a:pt x="47" y="85"/>
                </a:cubicBezTo>
                <a:cubicBezTo>
                  <a:pt x="48" y="84"/>
                  <a:pt x="47" y="83"/>
                  <a:pt x="47" y="83"/>
                </a:cubicBezTo>
                <a:cubicBezTo>
                  <a:pt x="46" y="82"/>
                  <a:pt x="46" y="82"/>
                  <a:pt x="46" y="82"/>
                </a:cubicBezTo>
                <a:cubicBezTo>
                  <a:pt x="45" y="82"/>
                  <a:pt x="45" y="82"/>
                  <a:pt x="45" y="83"/>
                </a:cubicBezTo>
                <a:cubicBezTo>
                  <a:pt x="0" y="117"/>
                  <a:pt x="0" y="117"/>
                  <a:pt x="0" y="117"/>
                </a:cubicBezTo>
                <a:cubicBezTo>
                  <a:pt x="0" y="117"/>
                  <a:pt x="0" y="117"/>
                  <a:pt x="0" y="118"/>
                </a:cubicBezTo>
                <a:cubicBezTo>
                  <a:pt x="0" y="119"/>
                  <a:pt x="0" y="119"/>
                  <a:pt x="0" y="119"/>
                </a:cubicBezTo>
                <a:cubicBezTo>
                  <a:pt x="45" y="153"/>
                  <a:pt x="45" y="153"/>
                  <a:pt x="45" y="153"/>
                </a:cubicBezTo>
                <a:cubicBezTo>
                  <a:pt x="45" y="154"/>
                  <a:pt x="46" y="154"/>
                  <a:pt x="47" y="153"/>
                </a:cubicBezTo>
                <a:cubicBezTo>
                  <a:pt x="47" y="153"/>
                  <a:pt x="48" y="152"/>
                  <a:pt x="47" y="151"/>
                </a:cubicBezTo>
                <a:cubicBezTo>
                  <a:pt x="40" y="133"/>
                  <a:pt x="40" y="133"/>
                  <a:pt x="40" y="133"/>
                </a:cubicBezTo>
                <a:cubicBezTo>
                  <a:pt x="89" y="131"/>
                  <a:pt x="107" y="106"/>
                  <a:pt x="121" y="86"/>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121920" tIns="60960" rIns="121920" bIns="60960"/>
          <a:lstStyle/>
          <a:p>
            <a:endParaRPr lang="zh-CN" altLang="en-US"/>
          </a:p>
        </p:txBody>
      </p:sp>
      <p:sp>
        <p:nvSpPr>
          <p:cNvPr id="190489" name="TextBox 76">
            <a:extLst>
              <a:ext uri="{FF2B5EF4-FFF2-40B4-BE49-F238E27FC236}">
                <a16:creationId xmlns:a16="http://schemas.microsoft.com/office/drawing/2014/main" id="{834CAB0A-C143-4F93-B435-E28D473DA9B0}"/>
              </a:ext>
            </a:extLst>
          </p:cNvPr>
          <p:cNvSpPr txBox="1">
            <a:spLocks noChangeArrowheads="1"/>
          </p:cNvSpPr>
          <p:nvPr/>
        </p:nvSpPr>
        <p:spPr bwMode="auto">
          <a:xfrm>
            <a:off x="5538788" y="6019800"/>
            <a:ext cx="22399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hangingPunct="1"/>
            <a:r>
              <a:rPr lang="zh-CN" altLang="en-US" b="1" dirty="0">
                <a:solidFill>
                  <a:srgbClr val="029676"/>
                </a:solidFill>
                <a:latin typeface="微软雅黑" panose="020B0503020204020204" pitchFamily="34" charset="-122"/>
              </a:rPr>
              <a:t>侧重的应用领域不同</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F87924-65EC-43ED-B10C-DA3D84637F20}"/>
              </a:ext>
            </a:extLst>
          </p:cNvPr>
          <p:cNvSpPr>
            <a:spLocks noGrp="1"/>
          </p:cNvSpPr>
          <p:nvPr>
            <p:ph type="title"/>
          </p:nvPr>
        </p:nvSpPr>
        <p:spPr/>
        <p:txBody>
          <a:bodyPr/>
          <a:lstStyle/>
          <a:p>
            <a:r>
              <a:rPr lang="zh-CN" altLang="en-US" dirty="0"/>
              <a:t>教学大纲内的知识体系</a:t>
            </a:r>
          </a:p>
        </p:txBody>
      </p:sp>
      <p:sp>
        <p:nvSpPr>
          <p:cNvPr id="3" name="内容占位符 2">
            <a:extLst>
              <a:ext uri="{FF2B5EF4-FFF2-40B4-BE49-F238E27FC236}">
                <a16:creationId xmlns:a16="http://schemas.microsoft.com/office/drawing/2014/main" id="{6FF82F26-0AF8-4F1D-9448-06BC4A502C8F}"/>
              </a:ext>
            </a:extLst>
          </p:cNvPr>
          <p:cNvSpPr>
            <a:spLocks noGrp="1"/>
          </p:cNvSpPr>
          <p:nvPr>
            <p:ph idx="1"/>
          </p:nvPr>
        </p:nvSpPr>
        <p:spPr/>
        <p:txBody>
          <a:bodyPr/>
          <a:lstStyle/>
          <a:p>
            <a:r>
              <a:rPr lang="zh-CN" altLang="en-US" dirty="0"/>
              <a:t>虚拟现实概念</a:t>
            </a:r>
            <a:endParaRPr lang="en-US" altLang="zh-CN" dirty="0"/>
          </a:p>
          <a:p>
            <a:r>
              <a:rPr lang="zh-CN" altLang="en-US" dirty="0"/>
              <a:t>虚拟现实输入</a:t>
            </a:r>
            <a:r>
              <a:rPr lang="en-US" altLang="zh-CN" dirty="0"/>
              <a:t>/</a:t>
            </a:r>
            <a:r>
              <a:rPr lang="zh-CN" altLang="en-US" dirty="0"/>
              <a:t>输出设备</a:t>
            </a:r>
            <a:endParaRPr lang="en-US" altLang="zh-CN" dirty="0"/>
          </a:p>
          <a:p>
            <a:r>
              <a:rPr lang="zh-CN" altLang="en-US" dirty="0"/>
              <a:t>虚拟现实建模与绘制</a:t>
            </a:r>
            <a:endParaRPr lang="en-US" altLang="zh-CN" dirty="0"/>
          </a:p>
          <a:p>
            <a:r>
              <a:rPr lang="zh-CN" altLang="en-US" dirty="0"/>
              <a:t>增强现实概念</a:t>
            </a:r>
            <a:endParaRPr lang="en-US" altLang="zh-CN" dirty="0"/>
          </a:p>
          <a:p>
            <a:endParaRPr lang="en-US" altLang="zh-CN" dirty="0"/>
          </a:p>
          <a:p>
            <a:r>
              <a:rPr lang="zh-CN" altLang="en-US" dirty="0"/>
              <a:t>常见虚拟现实</a:t>
            </a:r>
            <a:r>
              <a:rPr lang="en-US" altLang="zh-CN" dirty="0"/>
              <a:t>/</a:t>
            </a:r>
            <a:r>
              <a:rPr lang="zh-CN" altLang="en-US" dirty="0"/>
              <a:t>增强现实软硬件系统</a:t>
            </a:r>
            <a:endParaRPr lang="en-US" altLang="zh-CN" dirty="0"/>
          </a:p>
          <a:p>
            <a:endParaRPr lang="en-US" altLang="zh-CN" dirty="0"/>
          </a:p>
          <a:p>
            <a:r>
              <a:rPr lang="zh-CN" altLang="en-US" dirty="0"/>
              <a:t>图形管线</a:t>
            </a:r>
            <a:r>
              <a:rPr lang="en-US" altLang="zh-CN" dirty="0"/>
              <a:t>/</a:t>
            </a:r>
            <a:r>
              <a:rPr lang="zh-CN" altLang="en-US" dirty="0"/>
              <a:t>图形数据</a:t>
            </a:r>
            <a:endParaRPr lang="en-US" altLang="zh-CN" dirty="0"/>
          </a:p>
          <a:p>
            <a:r>
              <a:rPr lang="zh-CN" altLang="en-US" dirty="0"/>
              <a:t>几何变换概念</a:t>
            </a:r>
            <a:endParaRPr lang="en-US" altLang="zh-CN" dirty="0"/>
          </a:p>
          <a:p>
            <a:r>
              <a:rPr lang="zh-CN" altLang="en-US" dirty="0"/>
              <a:t>相机模型概念</a:t>
            </a:r>
          </a:p>
        </p:txBody>
      </p:sp>
    </p:spTree>
    <p:extLst>
      <p:ext uri="{BB962C8B-B14F-4D97-AF65-F5344CB8AC3E}">
        <p14:creationId xmlns:p14="http://schemas.microsoft.com/office/powerpoint/2010/main" val="1017792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a:extLst>
              <a:ext uri="{FF2B5EF4-FFF2-40B4-BE49-F238E27FC236}">
                <a16:creationId xmlns:a16="http://schemas.microsoft.com/office/drawing/2014/main" id="{B2D2AD4C-D8EA-412F-A435-DB1A3235BBB9}"/>
              </a:ext>
            </a:extLst>
          </p:cNvPr>
          <p:cNvSpPr>
            <a:spLocks noGrp="1"/>
          </p:cNvSpPr>
          <p:nvPr>
            <p:ph type="title"/>
          </p:nvPr>
        </p:nvSpPr>
        <p:spPr/>
        <p:txBody>
          <a:bodyPr wrap="square" lIns="84904" tIns="42452" rIns="84904" bIns="42452" anchor="b"/>
          <a:lstStyle/>
          <a:p>
            <a:pPr eaLnBrk="1" fontAlgn="auto" hangingPunct="1">
              <a:spcAft>
                <a:spcPts val="0"/>
              </a:spcAft>
              <a:defRPr/>
            </a:pPr>
            <a:r>
              <a:rPr lang="zh-CN" altLang="en-US" dirty="0"/>
              <a:t>增强现实</a:t>
            </a:r>
            <a:r>
              <a:rPr lang="zh-CN" altLang="zh-CN" dirty="0"/>
              <a:t>的分类</a:t>
            </a:r>
            <a:endParaRPr lang="zh-CN" altLang="en-US" dirty="0"/>
          </a:p>
        </p:txBody>
      </p:sp>
      <p:sp>
        <p:nvSpPr>
          <p:cNvPr id="200707" name="内容占位符 1">
            <a:extLst>
              <a:ext uri="{FF2B5EF4-FFF2-40B4-BE49-F238E27FC236}">
                <a16:creationId xmlns:a16="http://schemas.microsoft.com/office/drawing/2014/main" id="{72D363C1-CEC2-4D91-8F2F-20C1B9B8D563}"/>
              </a:ext>
            </a:extLst>
          </p:cNvPr>
          <p:cNvSpPr>
            <a:spLocks noGrp="1" noChangeArrowheads="1"/>
          </p:cNvSpPr>
          <p:nvPr>
            <p:ph idx="1"/>
          </p:nvPr>
        </p:nvSpPr>
        <p:spPr/>
        <p:txBody>
          <a:bodyPr lIns="84904" tIns="42452" rIns="84904" bIns="42452"/>
          <a:lstStyle/>
          <a:p>
            <a:pPr eaLnBrk="1" hangingPunct="1"/>
            <a:r>
              <a:rPr lang="zh-CN" altLang="en-US" dirty="0"/>
              <a:t>增强现实通过在观察者的眼睛和真实物体之间的光路上成像</a:t>
            </a:r>
          </a:p>
          <a:p>
            <a:pPr eaLnBrk="1" hangingPunct="1"/>
            <a:r>
              <a:rPr lang="en-US" altLang="zh-CN" dirty="0"/>
              <a:t>AR</a:t>
            </a:r>
            <a:r>
              <a:rPr lang="zh-CN" altLang="en-US" dirty="0"/>
              <a:t>根据光路上成像位置的不同可以分为三类</a:t>
            </a:r>
          </a:p>
          <a:p>
            <a:pPr lvl="1" eaLnBrk="1" hangingPunct="1"/>
            <a:r>
              <a:rPr lang="zh-CN" altLang="en-US" dirty="0"/>
              <a:t>头戴式（</a:t>
            </a:r>
            <a:r>
              <a:rPr lang="en-US" altLang="en-US" dirty="0"/>
              <a:t>Head mounted</a:t>
            </a:r>
            <a:r>
              <a:rPr lang="zh-CN" altLang="en-US" dirty="0"/>
              <a:t>）</a:t>
            </a:r>
            <a:r>
              <a:rPr lang="en-US" altLang="zh-CN" dirty="0"/>
              <a:t>AR</a:t>
            </a:r>
            <a:endParaRPr lang="en-US" altLang="en-US" dirty="0"/>
          </a:p>
          <a:p>
            <a:pPr lvl="1" eaLnBrk="1" hangingPunct="1"/>
            <a:r>
              <a:rPr lang="en-US" altLang="en-US" dirty="0" err="1"/>
              <a:t>手持式</a:t>
            </a:r>
            <a:r>
              <a:rPr lang="zh-CN" altLang="en-US" dirty="0"/>
              <a:t>（</a:t>
            </a:r>
            <a:r>
              <a:rPr lang="en-US" altLang="en-US" dirty="0"/>
              <a:t>Hand held</a:t>
            </a:r>
            <a:r>
              <a:rPr lang="zh-CN" altLang="en-US" dirty="0"/>
              <a:t>）</a:t>
            </a:r>
            <a:r>
              <a:rPr lang="en-US" altLang="zh-CN" dirty="0"/>
              <a:t>AR</a:t>
            </a:r>
            <a:endParaRPr lang="en-US" altLang="en-US" dirty="0"/>
          </a:p>
          <a:p>
            <a:pPr lvl="1" eaLnBrk="1" hangingPunct="1"/>
            <a:r>
              <a:rPr lang="zh-CN" altLang="en-US" dirty="0">
                <a:solidFill>
                  <a:srgbClr val="000000"/>
                </a:solidFill>
              </a:rPr>
              <a:t>空间（</a:t>
            </a:r>
            <a:r>
              <a:rPr lang="en-US" altLang="zh-CN" dirty="0">
                <a:solidFill>
                  <a:srgbClr val="000000"/>
                </a:solidFill>
              </a:rPr>
              <a:t>Spatial</a:t>
            </a:r>
            <a:r>
              <a:rPr lang="zh-CN" altLang="zh-CN" dirty="0">
                <a:solidFill>
                  <a:srgbClr val="000000"/>
                </a:solidFill>
              </a:rPr>
              <a:t>）</a:t>
            </a:r>
            <a:r>
              <a:rPr lang="en-US" altLang="zh-CN" dirty="0">
                <a:solidFill>
                  <a:srgbClr val="000000"/>
                </a:solidFill>
              </a:rPr>
              <a:t>AR</a:t>
            </a:r>
            <a:endParaRPr lang="zh-CN" altLang="en-US" dirty="0">
              <a:solidFill>
                <a:srgbClr val="000000"/>
              </a:solidFill>
            </a:endParaRPr>
          </a:p>
          <a:p>
            <a:pPr lvl="1" eaLnBrk="1" hangingPunct="1"/>
            <a:endParaRPr lang="en-US" altLang="en-US" dirty="0"/>
          </a:p>
        </p:txBody>
      </p:sp>
    </p:spTree>
    <p:extLst>
      <p:ext uri="{BB962C8B-B14F-4D97-AF65-F5344CB8AC3E}">
        <p14:creationId xmlns:p14="http://schemas.microsoft.com/office/powerpoint/2010/main" val="2032724832"/>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矩形 941060">
            <a:extLst>
              <a:ext uri="{FF2B5EF4-FFF2-40B4-BE49-F238E27FC236}">
                <a16:creationId xmlns:a16="http://schemas.microsoft.com/office/drawing/2014/main" id="{F8DF9D7D-5FA2-430E-91DB-3642FF2DF197}"/>
              </a:ext>
            </a:extLst>
          </p:cNvPr>
          <p:cNvSpPr>
            <a:spLocks noChangeAspect="1"/>
          </p:cNvSpPr>
          <p:nvPr/>
        </p:nvSpPr>
        <p:spPr>
          <a:xfrm>
            <a:off x="1373188" y="2879725"/>
            <a:ext cx="241300" cy="241300"/>
          </a:xfrm>
          <a:prstGeom prst="rect">
            <a:avLst/>
          </a:prstGeom>
          <a:noFill/>
          <a:ln w="9525">
            <a:noFill/>
          </a:ln>
        </p:spPr>
        <p:txBody>
          <a:bodyPr/>
          <a:lstStyle/>
          <a:p>
            <a:pPr defTabSz="725668" eaLnBrk="1" hangingPunct="1">
              <a:spcBef>
                <a:spcPct val="20000"/>
              </a:spcBef>
              <a:defRPr/>
            </a:pPr>
            <a:endParaRPr lang="zh-CN" altLang="en-US" sz="2301">
              <a:solidFill>
                <a:srgbClr val="000000"/>
              </a:solidFill>
              <a:latin typeface="Times New Roman" panose="02020603050405020304" pitchFamily="18" charset="0"/>
              <a:ea typeface="宋体" panose="02010600030101010101" pitchFamily="2" charset="-122"/>
            </a:endParaRPr>
          </a:p>
        </p:txBody>
      </p:sp>
      <p:pic>
        <p:nvPicPr>
          <p:cNvPr id="201731" name="图片 941062" descr="015829_2378">
            <a:extLst>
              <a:ext uri="{FF2B5EF4-FFF2-40B4-BE49-F238E27FC236}">
                <a16:creationId xmlns:a16="http://schemas.microsoft.com/office/drawing/2014/main" id="{F24B28FC-2B8D-4E21-B864-D5F17B74A1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3163" y="1125538"/>
            <a:ext cx="3386137"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2" name="图片 941064" descr="5852301_4">
            <a:extLst>
              <a:ext uri="{FF2B5EF4-FFF2-40B4-BE49-F238E27FC236}">
                <a16:creationId xmlns:a16="http://schemas.microsoft.com/office/drawing/2014/main" id="{29211061-AA3E-4274-B8E8-2EE645F026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15199"/>
          <a:stretch>
            <a:fillRect/>
          </a:stretch>
        </p:blipFill>
        <p:spPr bwMode="auto">
          <a:xfrm>
            <a:off x="828675" y="1125538"/>
            <a:ext cx="3749675"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1733" name="图片 941065" descr="00072">
            <a:extLst>
              <a:ext uri="{FF2B5EF4-FFF2-40B4-BE49-F238E27FC236}">
                <a16:creationId xmlns:a16="http://schemas.microsoft.com/office/drawing/2014/main" id="{9CBFEB34-C5AB-426B-89EE-EB216BE8DF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5213" y="3535363"/>
            <a:ext cx="3930650" cy="261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文本框 1">
            <a:extLst>
              <a:ext uri="{FF2B5EF4-FFF2-40B4-BE49-F238E27FC236}">
                <a16:creationId xmlns:a16="http://schemas.microsoft.com/office/drawing/2014/main" id="{B30D9D51-F1B3-456A-81A0-C5BC10679F3A}"/>
              </a:ext>
            </a:extLst>
          </p:cNvPr>
          <p:cNvSpPr txBox="1"/>
          <p:nvPr/>
        </p:nvSpPr>
        <p:spPr>
          <a:xfrm>
            <a:off x="4983163" y="2922588"/>
            <a:ext cx="1919287" cy="446087"/>
          </a:xfrm>
          <a:prstGeom prst="rect">
            <a:avLst/>
          </a:prstGeom>
          <a:noFill/>
          <a:ln w="9525">
            <a:noFill/>
          </a:ln>
        </p:spPr>
        <p:txBody>
          <a:bodyPr>
            <a:spAutoFit/>
          </a:bodyPr>
          <a:lstStyle/>
          <a:p>
            <a:pPr defTabSz="725668" eaLnBrk="1" hangingPunct="1">
              <a:spcBef>
                <a:spcPct val="20000"/>
              </a:spcBef>
              <a:defRPr/>
            </a:pPr>
            <a:r>
              <a:rPr lang="zh-CN" altLang="en-US" sz="2301" b="1" dirty="0">
                <a:solidFill>
                  <a:srgbClr val="FF0000"/>
                </a:solidFill>
                <a:latin typeface="Times New Roman" panose="02020603050405020304" pitchFamily="18" charset="0"/>
                <a:ea typeface="宋体" panose="02010600030101010101" pitchFamily="2" charset="-122"/>
              </a:rPr>
              <a:t>手持</a:t>
            </a:r>
          </a:p>
        </p:txBody>
      </p:sp>
      <p:sp>
        <p:nvSpPr>
          <p:cNvPr id="33798" name="文本框 3">
            <a:extLst>
              <a:ext uri="{FF2B5EF4-FFF2-40B4-BE49-F238E27FC236}">
                <a16:creationId xmlns:a16="http://schemas.microsoft.com/office/drawing/2014/main" id="{A59A5710-C003-4B9C-86EB-D2310723050E}"/>
              </a:ext>
            </a:extLst>
          </p:cNvPr>
          <p:cNvSpPr txBox="1"/>
          <p:nvPr/>
        </p:nvSpPr>
        <p:spPr>
          <a:xfrm>
            <a:off x="828675" y="2957513"/>
            <a:ext cx="1920875" cy="446087"/>
          </a:xfrm>
          <a:prstGeom prst="rect">
            <a:avLst/>
          </a:prstGeom>
          <a:noFill/>
          <a:ln w="9525">
            <a:noFill/>
          </a:ln>
        </p:spPr>
        <p:txBody>
          <a:bodyPr>
            <a:spAutoFit/>
          </a:bodyPr>
          <a:lstStyle/>
          <a:p>
            <a:pPr defTabSz="725668" eaLnBrk="1" hangingPunct="1">
              <a:spcBef>
                <a:spcPct val="20000"/>
              </a:spcBef>
              <a:defRPr/>
            </a:pPr>
            <a:r>
              <a:rPr lang="zh-CN" altLang="en-US" sz="2301" b="1" dirty="0">
                <a:solidFill>
                  <a:srgbClr val="FF0000"/>
                </a:solidFill>
                <a:latin typeface="Times New Roman" panose="02020603050405020304" pitchFamily="18" charset="0"/>
                <a:ea typeface="宋体" panose="02010600030101010101" pitchFamily="2" charset="-122"/>
                <a:sym typeface="宋体" panose="02010600030101010101" pitchFamily="2" charset="-122"/>
              </a:rPr>
              <a:t>头戴</a:t>
            </a:r>
          </a:p>
        </p:txBody>
      </p:sp>
      <p:sp>
        <p:nvSpPr>
          <p:cNvPr id="33799" name="文本框 4">
            <a:extLst>
              <a:ext uri="{FF2B5EF4-FFF2-40B4-BE49-F238E27FC236}">
                <a16:creationId xmlns:a16="http://schemas.microsoft.com/office/drawing/2014/main" id="{C9007AAF-C132-4979-8239-260098BA22AD}"/>
              </a:ext>
            </a:extLst>
          </p:cNvPr>
          <p:cNvSpPr txBox="1"/>
          <p:nvPr/>
        </p:nvSpPr>
        <p:spPr>
          <a:xfrm>
            <a:off x="2335213" y="5724525"/>
            <a:ext cx="1919287" cy="446088"/>
          </a:xfrm>
          <a:prstGeom prst="rect">
            <a:avLst/>
          </a:prstGeom>
          <a:noFill/>
          <a:ln w="9525">
            <a:noFill/>
          </a:ln>
        </p:spPr>
        <p:txBody>
          <a:bodyPr>
            <a:spAutoFit/>
          </a:bodyPr>
          <a:lstStyle/>
          <a:p>
            <a:pPr defTabSz="725668" eaLnBrk="1" hangingPunct="1">
              <a:spcBef>
                <a:spcPct val="20000"/>
              </a:spcBef>
              <a:defRPr/>
            </a:pPr>
            <a:r>
              <a:rPr lang="zh-CN" altLang="en-US" sz="2301" b="1" dirty="0">
                <a:solidFill>
                  <a:srgbClr val="FF0000"/>
                </a:solidFill>
                <a:latin typeface="Times New Roman" panose="02020603050405020304" pitchFamily="18" charset="0"/>
                <a:ea typeface="宋体" panose="02010600030101010101" pitchFamily="2" charset="-122"/>
                <a:sym typeface="宋体" panose="02010600030101010101" pitchFamily="2" charset="-122"/>
              </a:rPr>
              <a:t>空间</a:t>
            </a:r>
          </a:p>
        </p:txBody>
      </p:sp>
    </p:spTree>
    <p:extLst>
      <p:ext uri="{BB962C8B-B14F-4D97-AF65-F5344CB8AC3E}">
        <p14:creationId xmlns:p14="http://schemas.microsoft.com/office/powerpoint/2010/main" val="27742530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BECF7D-18F4-49C3-92F3-FA14567BB56B}"/>
              </a:ext>
            </a:extLst>
          </p:cNvPr>
          <p:cNvSpPr>
            <a:spLocks noGrp="1"/>
          </p:cNvSpPr>
          <p:nvPr>
            <p:ph type="title"/>
          </p:nvPr>
        </p:nvSpPr>
        <p:spPr/>
        <p:txBody>
          <a:bodyPr/>
          <a:lstStyle/>
          <a:p>
            <a:pPr eaLnBrk="1" fontAlgn="auto" hangingPunct="1">
              <a:spcAft>
                <a:spcPts val="0"/>
              </a:spcAft>
              <a:defRPr/>
            </a:pPr>
            <a:r>
              <a:rPr lang="zh-CN" altLang="en-US" dirty="0"/>
              <a:t>头戴式</a:t>
            </a:r>
            <a:r>
              <a:rPr lang="en-US" altLang="zh-CN" dirty="0"/>
              <a:t>AR</a:t>
            </a:r>
            <a:r>
              <a:rPr lang="zh-CN" altLang="en-US" dirty="0"/>
              <a:t>举例</a:t>
            </a:r>
          </a:p>
        </p:txBody>
      </p:sp>
      <p:sp>
        <p:nvSpPr>
          <p:cNvPr id="6" name="文本框 5">
            <a:extLst>
              <a:ext uri="{FF2B5EF4-FFF2-40B4-BE49-F238E27FC236}">
                <a16:creationId xmlns:a16="http://schemas.microsoft.com/office/drawing/2014/main" id="{F19083A0-58A9-4484-89F3-C03408CDF0B3}"/>
              </a:ext>
            </a:extLst>
          </p:cNvPr>
          <p:cNvSpPr txBox="1"/>
          <p:nvPr/>
        </p:nvSpPr>
        <p:spPr>
          <a:xfrm>
            <a:off x="530225" y="2082800"/>
            <a:ext cx="8240713" cy="1014413"/>
          </a:xfrm>
          <a:prstGeom prst="rect">
            <a:avLst/>
          </a:prstGeom>
          <a:noFill/>
        </p:spPr>
        <p:txBody>
          <a:bodyPr>
            <a:spAutoFit/>
          </a:bodyPr>
          <a:lstStyle/>
          <a:p>
            <a:pPr defTabSz="725668" eaLnBrk="1" hangingPunct="1">
              <a:spcBef>
                <a:spcPct val="20000"/>
              </a:spcBef>
              <a:defRPr/>
            </a:pPr>
            <a:r>
              <a:rPr lang="zh-CN" altLang="en-US" sz="1428">
                <a:solidFill>
                  <a:srgbClr val="000000"/>
                </a:solidFill>
                <a:latin typeface="Times New Roman" panose="02020603050405020304" pitchFamily="18" charset="0"/>
                <a:ea typeface="宋体" panose="02010600030101010101" pitchFamily="2" charset="-122"/>
              </a:rPr>
              <a:t>蒂森克虏伯作为世界上顶尖的电梯生产商，一直在寻求解决这一问题的终极答案。Microsoft HoloLens 发布后，他们感觉一切仿佛明朗了起来！蒂森克虏伯颇具魄力地为公司 24000 名技术工人配备了 Microsoft HoloLens，以保障员工工作的安全性，且为公司提供高效的分类服务需求及远程向导。</a:t>
            </a:r>
          </a:p>
          <a:p>
            <a:pPr defTabSz="725668" eaLnBrk="1" hangingPunct="1">
              <a:spcBef>
                <a:spcPct val="20000"/>
              </a:spcBef>
              <a:defRPr/>
            </a:pPr>
            <a:r>
              <a:rPr lang="zh-CN" altLang="en-US" sz="1428">
                <a:solidFill>
                  <a:srgbClr val="000000"/>
                </a:solidFill>
                <a:latin typeface="Times New Roman" panose="02020603050405020304" pitchFamily="18" charset="0"/>
                <a:ea typeface="宋体" panose="02010600030101010101" pitchFamily="2" charset="-122"/>
              </a:rPr>
              <a:t>事实证明，选择 Microsoft HoloLens 既酷又惊艳！</a:t>
            </a:r>
          </a:p>
        </p:txBody>
      </p:sp>
      <p:pic>
        <p:nvPicPr>
          <p:cNvPr id="203780" name="图片 12" descr="disenke-pic2">
            <a:extLst>
              <a:ext uri="{FF2B5EF4-FFF2-40B4-BE49-F238E27FC236}">
                <a16:creationId xmlns:a16="http://schemas.microsoft.com/office/drawing/2014/main" id="{0CDC11E8-65BB-42A2-9F8E-369D47A0ECC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6475" y="3119438"/>
            <a:ext cx="226695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183A9AFF-8043-4000-AAFE-7E1C20003D8B}"/>
              </a:ext>
            </a:extLst>
          </p:cNvPr>
          <p:cNvSpPr txBox="1"/>
          <p:nvPr/>
        </p:nvSpPr>
        <p:spPr>
          <a:xfrm>
            <a:off x="946150" y="4251325"/>
            <a:ext cx="2994025" cy="606425"/>
          </a:xfrm>
          <a:prstGeom prst="rect">
            <a:avLst/>
          </a:prstGeom>
          <a:noFill/>
        </p:spPr>
        <p:txBody>
          <a:bodyPr>
            <a:spAutoFit/>
          </a:bodyPr>
          <a:lstStyle/>
          <a:p>
            <a:pPr defTabSz="725668" eaLnBrk="1" hangingPunct="1">
              <a:spcBef>
                <a:spcPct val="20000"/>
              </a:spcBef>
              <a:defRPr/>
            </a:pPr>
            <a:r>
              <a:rPr lang="zh-CN" altLang="en-US" sz="1111" b="1">
                <a:solidFill>
                  <a:srgbClr val="000000"/>
                </a:solidFill>
                <a:latin typeface="Times New Roman" panose="02020603050405020304" pitchFamily="18" charset="0"/>
                <a:ea typeface="宋体" panose="02010600030101010101" pitchFamily="2" charset="-122"/>
              </a:rPr>
              <a:t>实时指导，火眼金睛辨细节：服务请求、电梯的三维立体图像尽在眼前，任一部件随心放大</a:t>
            </a:r>
          </a:p>
        </p:txBody>
      </p:sp>
      <p:pic>
        <p:nvPicPr>
          <p:cNvPr id="203782" name="图片 14" descr="disenke-pic4">
            <a:extLst>
              <a:ext uri="{FF2B5EF4-FFF2-40B4-BE49-F238E27FC236}">
                <a16:creationId xmlns:a16="http://schemas.microsoft.com/office/drawing/2014/main" id="{C7FBDF20-9A20-410C-8782-22B1000A46E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00663" y="3119438"/>
            <a:ext cx="226695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A8D4B9FE-08EC-4065-91D2-851AC7E5BB66}"/>
              </a:ext>
            </a:extLst>
          </p:cNvPr>
          <p:cNvSpPr txBox="1"/>
          <p:nvPr/>
        </p:nvSpPr>
        <p:spPr>
          <a:xfrm>
            <a:off x="5180013" y="4243388"/>
            <a:ext cx="3165475" cy="434975"/>
          </a:xfrm>
          <a:prstGeom prst="rect">
            <a:avLst/>
          </a:prstGeom>
          <a:noFill/>
        </p:spPr>
        <p:txBody>
          <a:bodyPr>
            <a:spAutoFit/>
          </a:bodyPr>
          <a:lstStyle/>
          <a:p>
            <a:pPr defTabSz="725668" eaLnBrk="1" hangingPunct="1">
              <a:spcBef>
                <a:spcPct val="20000"/>
              </a:spcBef>
              <a:defRPr/>
            </a:pPr>
            <a:r>
              <a:rPr lang="zh-CN" altLang="en-US" sz="1111" b="1">
                <a:solidFill>
                  <a:srgbClr val="000000"/>
                </a:solidFill>
                <a:latin typeface="Times New Roman" panose="02020603050405020304" pitchFamily="18" charset="0"/>
                <a:ea typeface="宋体" panose="02010600030101010101" pitchFamily="2" charset="-122"/>
              </a:rPr>
              <a:t>解放双手，工作从未如此轻松：历史数据尽在指尖，一触即达</a:t>
            </a:r>
          </a:p>
        </p:txBody>
      </p:sp>
      <p:sp>
        <p:nvSpPr>
          <p:cNvPr id="18" name="文本框 17">
            <a:extLst>
              <a:ext uri="{FF2B5EF4-FFF2-40B4-BE49-F238E27FC236}">
                <a16:creationId xmlns:a16="http://schemas.microsoft.com/office/drawing/2014/main" id="{80CDF30F-26E1-4651-BFCA-E00769572FB6}"/>
              </a:ext>
            </a:extLst>
          </p:cNvPr>
          <p:cNvSpPr txBox="1"/>
          <p:nvPr/>
        </p:nvSpPr>
        <p:spPr>
          <a:xfrm>
            <a:off x="912813" y="5849938"/>
            <a:ext cx="2994025" cy="263525"/>
          </a:xfrm>
          <a:prstGeom prst="rect">
            <a:avLst/>
          </a:prstGeom>
          <a:noFill/>
        </p:spPr>
        <p:txBody>
          <a:bodyPr>
            <a:spAutoFit/>
          </a:bodyPr>
          <a:lstStyle/>
          <a:p>
            <a:pPr defTabSz="725668" eaLnBrk="1" hangingPunct="1">
              <a:spcBef>
                <a:spcPct val="20000"/>
              </a:spcBef>
              <a:defRPr/>
            </a:pPr>
            <a:r>
              <a:rPr lang="zh-CN" altLang="en-US" sz="1111" b="1">
                <a:solidFill>
                  <a:srgbClr val="000000"/>
                </a:solidFill>
                <a:latin typeface="Times New Roman" panose="02020603050405020304" pitchFamily="18" charset="0"/>
                <a:ea typeface="宋体" panose="02010600030101010101" pitchFamily="2" charset="-122"/>
              </a:rPr>
              <a:t>三维模拟图及分解图，让症结无处躲藏</a:t>
            </a:r>
          </a:p>
        </p:txBody>
      </p:sp>
      <p:pic>
        <p:nvPicPr>
          <p:cNvPr id="203785" name="图片 18" descr="disenke-pic6">
            <a:extLst>
              <a:ext uri="{FF2B5EF4-FFF2-40B4-BE49-F238E27FC236}">
                <a16:creationId xmlns:a16="http://schemas.microsoft.com/office/drawing/2014/main" id="{F93AE6CE-4348-47D0-905A-087C1E2140C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70500" y="4686300"/>
            <a:ext cx="2266950" cy="116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文本框 19">
            <a:extLst>
              <a:ext uri="{FF2B5EF4-FFF2-40B4-BE49-F238E27FC236}">
                <a16:creationId xmlns:a16="http://schemas.microsoft.com/office/drawing/2014/main" id="{4A595222-E0B1-4A19-BD4C-514C4F83D46A}"/>
              </a:ext>
            </a:extLst>
          </p:cNvPr>
          <p:cNvSpPr txBox="1"/>
          <p:nvPr/>
        </p:nvSpPr>
        <p:spPr>
          <a:xfrm>
            <a:off x="5240338" y="5889625"/>
            <a:ext cx="3165475" cy="434975"/>
          </a:xfrm>
          <a:prstGeom prst="rect">
            <a:avLst/>
          </a:prstGeom>
          <a:noFill/>
        </p:spPr>
        <p:txBody>
          <a:bodyPr>
            <a:spAutoFit/>
          </a:bodyPr>
          <a:lstStyle/>
          <a:p>
            <a:pPr defTabSz="725668" eaLnBrk="1" hangingPunct="1">
              <a:spcBef>
                <a:spcPct val="20000"/>
              </a:spcBef>
              <a:defRPr/>
            </a:pPr>
            <a:r>
              <a:rPr lang="zh-CN" altLang="en-US" sz="1111" b="1">
                <a:solidFill>
                  <a:srgbClr val="000000"/>
                </a:solidFill>
                <a:latin typeface="Times New Roman" panose="02020603050405020304" pitchFamily="18" charset="0"/>
                <a:ea typeface="宋体" panose="02010600030101010101" pitchFamily="2" charset="-122"/>
              </a:rPr>
              <a:t>远程协助，省时省力又省心：远程呼叫各领域专家，共享全息图像</a:t>
            </a:r>
          </a:p>
        </p:txBody>
      </p:sp>
      <p:pic>
        <p:nvPicPr>
          <p:cNvPr id="203787" name="图片 20" descr="disenke-pic5">
            <a:extLst>
              <a:ext uri="{FF2B5EF4-FFF2-40B4-BE49-F238E27FC236}">
                <a16:creationId xmlns:a16="http://schemas.microsoft.com/office/drawing/2014/main" id="{329BB4B1-453B-47F8-9BB7-253006479E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6475" y="4665663"/>
            <a:ext cx="2266950" cy="116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600647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29AAC1-8AFB-4DFC-ACF2-55EA928BD9E5}"/>
              </a:ext>
            </a:extLst>
          </p:cNvPr>
          <p:cNvSpPr>
            <a:spLocks noGrp="1"/>
          </p:cNvSpPr>
          <p:nvPr>
            <p:ph type="title"/>
          </p:nvPr>
        </p:nvSpPr>
        <p:spPr/>
        <p:txBody>
          <a:bodyPr/>
          <a:lstStyle/>
          <a:p>
            <a:pPr eaLnBrk="1" fontAlgn="auto" hangingPunct="1">
              <a:spcAft>
                <a:spcPts val="0"/>
              </a:spcAft>
              <a:defRPr/>
            </a:pPr>
            <a:r>
              <a:rPr lang="zh-CN" altLang="en-US" dirty="0"/>
              <a:t>空间</a:t>
            </a:r>
            <a:r>
              <a:rPr lang="en-US" altLang="zh-CN" dirty="0"/>
              <a:t>AR</a:t>
            </a:r>
            <a:r>
              <a:rPr lang="zh-CN" altLang="en-US" dirty="0"/>
              <a:t>举例</a:t>
            </a:r>
          </a:p>
        </p:txBody>
      </p:sp>
      <p:pic>
        <p:nvPicPr>
          <p:cNvPr id="204803" name="地面互动">
            <a:hlinkClick r:id="" action="ppaction://media"/>
            <a:extLst>
              <a:ext uri="{FF2B5EF4-FFF2-40B4-BE49-F238E27FC236}">
                <a16:creationId xmlns:a16="http://schemas.microsoft.com/office/drawing/2014/main" id="{93956E05-5153-4BF7-AD05-122E7EA7DE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2613" y="2965450"/>
            <a:ext cx="3629025" cy="205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04" name="互动舞台">
            <a:hlinkClick r:id="" action="ppaction://media"/>
            <a:extLst>
              <a:ext uri="{FF2B5EF4-FFF2-40B4-BE49-F238E27FC236}">
                <a16:creationId xmlns:a16="http://schemas.microsoft.com/office/drawing/2014/main" id="{13A1CDA8-CA9C-4133-9A02-364B1B777B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4863" y="2973388"/>
            <a:ext cx="3629025"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6534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08910142-0CE8-4FD3-A085-83D1DD114625}"/>
              </a:ext>
            </a:extLst>
          </p:cNvPr>
          <p:cNvSpPr>
            <a:spLocks noGrp="1"/>
          </p:cNvSpPr>
          <p:nvPr>
            <p:ph type="title"/>
          </p:nvPr>
        </p:nvSpPr>
        <p:spPr/>
        <p:txBody>
          <a:bodyPr wrap="square" lIns="84904" tIns="42452" rIns="84904" bIns="42452" anchor="b"/>
          <a:lstStyle/>
          <a:p>
            <a:pPr eaLnBrk="1" fontAlgn="auto" hangingPunct="1">
              <a:spcAft>
                <a:spcPts val="0"/>
              </a:spcAft>
              <a:defRPr/>
            </a:pPr>
            <a:r>
              <a:rPr lang="zh-CN" altLang="en-US" dirty="0">
                <a:sym typeface="宋体" panose="02010600030101010101" pitchFamily="2" charset="-122"/>
              </a:rPr>
              <a:t>增强现实</a:t>
            </a:r>
            <a:r>
              <a:rPr lang="zh-CN" altLang="zh-CN" dirty="0">
                <a:sym typeface="宋体" panose="02010600030101010101" pitchFamily="2" charset="-122"/>
              </a:rPr>
              <a:t>的分类</a:t>
            </a:r>
            <a:endParaRPr lang="zh-CN" altLang="en-US" dirty="0"/>
          </a:p>
        </p:txBody>
      </p:sp>
      <p:graphicFrame>
        <p:nvGraphicFramePr>
          <p:cNvPr id="923652" name="表格 923651">
            <a:extLst>
              <a:ext uri="{FF2B5EF4-FFF2-40B4-BE49-F238E27FC236}">
                <a16:creationId xmlns:a16="http://schemas.microsoft.com/office/drawing/2014/main" id="{47857B5F-175F-4FE7-B569-FC536A5B0ABF}"/>
              </a:ext>
            </a:extLst>
          </p:cNvPr>
          <p:cNvGraphicFramePr/>
          <p:nvPr>
            <p:extLst>
              <p:ext uri="{D42A27DB-BD31-4B8C-83A1-F6EECF244321}">
                <p14:modId xmlns:p14="http://schemas.microsoft.com/office/powerpoint/2010/main" val="3647128891"/>
              </p:ext>
            </p:extLst>
          </p:nvPr>
        </p:nvGraphicFramePr>
        <p:xfrm>
          <a:off x="277813" y="2247900"/>
          <a:ext cx="8583612" cy="3630612"/>
        </p:xfrm>
        <a:graphic>
          <a:graphicData uri="http://schemas.openxmlformats.org/drawingml/2006/table">
            <a:tbl>
              <a:tblPr/>
              <a:tblGrid>
                <a:gridCol w="1639124">
                  <a:extLst>
                    <a:ext uri="{9D8B030D-6E8A-4147-A177-3AD203B41FA5}">
                      <a16:colId xmlns:a16="http://schemas.microsoft.com/office/drawing/2014/main" val="20000"/>
                    </a:ext>
                  </a:extLst>
                </a:gridCol>
                <a:gridCol w="2652934">
                  <a:extLst>
                    <a:ext uri="{9D8B030D-6E8A-4147-A177-3AD203B41FA5}">
                      <a16:colId xmlns:a16="http://schemas.microsoft.com/office/drawing/2014/main" val="20001"/>
                    </a:ext>
                  </a:extLst>
                </a:gridCol>
                <a:gridCol w="2146532">
                  <a:extLst>
                    <a:ext uri="{9D8B030D-6E8A-4147-A177-3AD203B41FA5}">
                      <a16:colId xmlns:a16="http://schemas.microsoft.com/office/drawing/2014/main" val="20002"/>
                    </a:ext>
                  </a:extLst>
                </a:gridCol>
                <a:gridCol w="2145022">
                  <a:extLst>
                    <a:ext uri="{9D8B030D-6E8A-4147-A177-3AD203B41FA5}">
                      <a16:colId xmlns:a16="http://schemas.microsoft.com/office/drawing/2014/main" val="20003"/>
                    </a:ext>
                  </a:extLst>
                </a:gridCol>
              </a:tblGrid>
              <a:tr h="472096">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defTabSz="914400">
                        <a:spcBef>
                          <a:spcPct val="0"/>
                        </a:spcBef>
                        <a:buClrTx/>
                        <a:buSzPct val="100000"/>
                        <a:buNone/>
                      </a:pPr>
                      <a:r>
                        <a:rPr lang="zh-CN" altLang="en-US" sz="2500" b="1" dirty="0">
                          <a:solidFill>
                            <a:srgbClr val="FFFFFF"/>
                          </a:solidFill>
                          <a:latin typeface="+mn-ea"/>
                          <a:ea typeface="+mn-ea"/>
                        </a:rPr>
                        <a:t>分类</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defTabSz="914400">
                        <a:spcBef>
                          <a:spcPct val="0"/>
                        </a:spcBef>
                        <a:buClrTx/>
                        <a:buSzPct val="100000"/>
                        <a:buNone/>
                      </a:pPr>
                      <a:r>
                        <a:rPr lang="zh-CN" altLang="en-US" sz="2500" b="1" dirty="0">
                          <a:solidFill>
                            <a:srgbClr val="FFFFFF"/>
                          </a:solidFill>
                          <a:latin typeface="+mn-ea"/>
                          <a:ea typeface="+mn-ea"/>
                        </a:rPr>
                        <a:t>成像距离</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defTabSz="914400">
                        <a:spcBef>
                          <a:spcPct val="0"/>
                        </a:spcBef>
                        <a:buClrTx/>
                        <a:buSzPct val="100000"/>
                        <a:buNone/>
                      </a:pPr>
                      <a:r>
                        <a:rPr lang="zh-CN" altLang="en-US" sz="2500" b="1" dirty="0">
                          <a:solidFill>
                            <a:srgbClr val="FFFFFF"/>
                          </a:solidFill>
                          <a:latin typeface="+mn-ea"/>
                          <a:ea typeface="+mn-ea"/>
                        </a:rPr>
                        <a:t>优点</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defTabSz="914400">
                        <a:spcBef>
                          <a:spcPct val="0"/>
                        </a:spcBef>
                        <a:buClrTx/>
                        <a:buSzPct val="100000"/>
                        <a:buNone/>
                      </a:pPr>
                      <a:r>
                        <a:rPr lang="zh-CN" altLang="en-US" sz="2500" b="1" dirty="0">
                          <a:solidFill>
                            <a:srgbClr val="FFFFFF"/>
                          </a:solidFill>
                          <a:latin typeface="+mn-ea"/>
                          <a:ea typeface="+mn-ea"/>
                        </a:rPr>
                        <a:t>缺点</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956048">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defTabSz="914400">
                        <a:spcBef>
                          <a:spcPct val="0"/>
                        </a:spcBef>
                        <a:buClrTx/>
                        <a:buSzPct val="100000"/>
                        <a:buNone/>
                      </a:pPr>
                      <a:r>
                        <a:rPr lang="zh-CN" altLang="en-US" sz="1900" dirty="0">
                          <a:solidFill>
                            <a:srgbClr val="000000"/>
                          </a:solidFill>
                          <a:latin typeface="+mn-ea"/>
                          <a:ea typeface="+mn-ea"/>
                        </a:rPr>
                        <a:t>头戴式显示技术</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ECCB"/>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defTabSz="914400">
                        <a:spcBef>
                          <a:spcPct val="0"/>
                        </a:spcBef>
                        <a:buClrTx/>
                        <a:buSzPct val="100000"/>
                        <a:buNone/>
                      </a:pPr>
                      <a:r>
                        <a:rPr lang="zh-CN" altLang="en-US" sz="1900" dirty="0">
                          <a:solidFill>
                            <a:srgbClr val="000000"/>
                          </a:solidFill>
                          <a:latin typeface="+mn-ea"/>
                          <a:ea typeface="+mn-ea"/>
                        </a:rPr>
                        <a:t>成像在离观察者眼睛大约</a:t>
                      </a:r>
                      <a:r>
                        <a:rPr lang="en-US" altLang="zh-CN" sz="1900" dirty="0">
                          <a:solidFill>
                            <a:srgbClr val="000000"/>
                          </a:solidFill>
                          <a:latin typeface="+mn-ea"/>
                          <a:ea typeface="+mn-ea"/>
                        </a:rPr>
                        <a:t>4-10</a:t>
                      </a:r>
                      <a:r>
                        <a:rPr lang="zh-CN" altLang="en-US" sz="1900" dirty="0">
                          <a:solidFill>
                            <a:srgbClr val="000000"/>
                          </a:solidFill>
                          <a:latin typeface="+mn-ea"/>
                          <a:ea typeface="+mn-ea"/>
                        </a:rPr>
                        <a:t>厘米处，观察者头部需要戴上显示设备</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ECCB"/>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defTabSz="914400">
                        <a:spcBef>
                          <a:spcPct val="0"/>
                        </a:spcBef>
                        <a:buClrTx/>
                        <a:buSzPct val="100000"/>
                        <a:buNone/>
                      </a:pPr>
                      <a:r>
                        <a:rPr lang="zh-CN" sz="1900" dirty="0">
                          <a:solidFill>
                            <a:srgbClr val="000000"/>
                          </a:solidFill>
                          <a:latin typeface="+mn-ea"/>
                          <a:ea typeface="+mn-ea"/>
                        </a:rPr>
                        <a:t>支持视点跟随</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ECCB"/>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defTabSz="914400">
                        <a:spcBef>
                          <a:spcPct val="0"/>
                        </a:spcBef>
                        <a:buClrTx/>
                        <a:buSzPct val="100000"/>
                        <a:buNone/>
                      </a:pPr>
                      <a:r>
                        <a:rPr lang="zh-CN" altLang="en-US" sz="1900" dirty="0">
                          <a:solidFill>
                            <a:srgbClr val="000000"/>
                          </a:solidFill>
                          <a:latin typeface="+mn-ea"/>
                          <a:ea typeface="+mn-ea"/>
                        </a:rPr>
                        <a:t>分辨率低、视域受限</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ECCB"/>
                    </a:solidFill>
                  </a:tcPr>
                </a:tc>
                <a:extLst>
                  <a:ext uri="{0D108BD9-81ED-4DB2-BD59-A6C34878D82A}">
                    <a16:rowId xmlns:a16="http://schemas.microsoft.com/office/drawing/2014/main" val="10001"/>
                  </a:ext>
                </a:extLst>
              </a:tr>
              <a:tr h="1246420">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defTabSz="914400">
                        <a:spcBef>
                          <a:spcPct val="0"/>
                        </a:spcBef>
                        <a:buClrTx/>
                        <a:buSzPct val="100000"/>
                        <a:buNone/>
                      </a:pPr>
                      <a:r>
                        <a:rPr lang="zh-CN" altLang="en-US" sz="1900" dirty="0">
                          <a:solidFill>
                            <a:srgbClr val="000000"/>
                          </a:solidFill>
                          <a:latin typeface="+mn-ea"/>
                          <a:ea typeface="+mn-ea"/>
                        </a:rPr>
                        <a:t>手持式显示技术</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6E7"/>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defTabSz="914400">
                        <a:spcBef>
                          <a:spcPct val="0"/>
                        </a:spcBef>
                        <a:buClrTx/>
                        <a:buSzPct val="100000"/>
                        <a:buNone/>
                      </a:pPr>
                      <a:r>
                        <a:rPr lang="zh-CN" altLang="en-US" sz="1900" dirty="0">
                          <a:solidFill>
                            <a:srgbClr val="000000"/>
                          </a:solidFill>
                          <a:latin typeface="+mn-ea"/>
                          <a:ea typeface="+mn-ea"/>
                        </a:rPr>
                        <a:t>成像于离观察者一个手臂远的距离</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6E7"/>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defTabSz="914400">
                        <a:spcBef>
                          <a:spcPct val="0"/>
                        </a:spcBef>
                        <a:buClrTx/>
                        <a:buSzPct val="100000"/>
                        <a:buNone/>
                      </a:pPr>
                      <a:r>
                        <a:rPr lang="zh-CN" sz="1900" dirty="0">
                          <a:solidFill>
                            <a:srgbClr val="000000"/>
                          </a:solidFill>
                          <a:latin typeface="+mn-ea"/>
                          <a:ea typeface="+mn-ea"/>
                        </a:rPr>
                        <a:t>便携性好</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6E7"/>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defTabSz="914400">
                        <a:spcBef>
                          <a:spcPct val="0"/>
                        </a:spcBef>
                        <a:buClrTx/>
                        <a:buSzPct val="100000"/>
                        <a:buNone/>
                      </a:pPr>
                      <a:r>
                        <a:rPr lang="zh-CN" altLang="en-US" sz="1900" dirty="0">
                          <a:solidFill>
                            <a:srgbClr val="000000"/>
                          </a:solidFill>
                          <a:latin typeface="+mn-ea"/>
                          <a:ea typeface="+mn-ea"/>
                        </a:rPr>
                        <a:t>处理器性能低、存储容量小、视域范围小、摄像头精度低</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6E7"/>
                    </a:solidFill>
                  </a:tcPr>
                </a:tc>
                <a:extLst>
                  <a:ext uri="{0D108BD9-81ED-4DB2-BD59-A6C34878D82A}">
                    <a16:rowId xmlns:a16="http://schemas.microsoft.com/office/drawing/2014/main" val="10002"/>
                  </a:ext>
                </a:extLst>
              </a:tr>
              <a:tr h="956048">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algn="ctr" defTabSz="914400">
                        <a:spcBef>
                          <a:spcPct val="0"/>
                        </a:spcBef>
                        <a:buClrTx/>
                        <a:buSzPct val="100000"/>
                        <a:buNone/>
                      </a:pPr>
                      <a:r>
                        <a:rPr lang="zh-CN" altLang="en-US" sz="1900" dirty="0">
                          <a:solidFill>
                            <a:srgbClr val="000000"/>
                          </a:solidFill>
                          <a:latin typeface="+mn-ea"/>
                          <a:ea typeface="+mn-ea"/>
                        </a:rPr>
                        <a:t>空间显示技术</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ECCB"/>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defTabSz="914400">
                        <a:spcBef>
                          <a:spcPct val="0"/>
                        </a:spcBef>
                        <a:buClrTx/>
                        <a:buSzPct val="100000"/>
                        <a:buNone/>
                      </a:pPr>
                      <a:r>
                        <a:rPr lang="zh-CN" altLang="en-US" sz="1900" dirty="0">
                          <a:solidFill>
                            <a:srgbClr val="000000"/>
                          </a:solidFill>
                          <a:latin typeface="+mn-ea"/>
                          <a:ea typeface="+mn-ea"/>
                        </a:rPr>
                        <a:t>将显示设备和人体分离，并在离人体较远处成像</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ECCB"/>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defTabSz="914400">
                        <a:spcBef>
                          <a:spcPct val="0"/>
                        </a:spcBef>
                        <a:buClrTx/>
                        <a:buSzPct val="100000"/>
                        <a:buNone/>
                      </a:pPr>
                      <a:r>
                        <a:rPr lang="zh-CN" altLang="en-US" sz="1900" dirty="0">
                          <a:solidFill>
                            <a:srgbClr val="000000"/>
                          </a:solidFill>
                          <a:latin typeface="+mn-ea"/>
                          <a:ea typeface="+mn-ea"/>
                        </a:rPr>
                        <a:t>支持高分辨率、宽视域、高亮型和高对比度的影像</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ECCB"/>
                    </a:solidFill>
                  </a:tcPr>
                </a:tc>
                <a:tc>
                  <a:txBody>
                    <a:bodyPr/>
                    <a:lstStyle>
                      <a:lvl1pPr marL="549275" lvl="0" indent="-549275" algn="l" defTabSz="1069975" rtl="0" eaLnBrk="1" fontAlgn="base" latinLnBrk="0" hangingPunct="1">
                        <a:lnSpc>
                          <a:spcPct val="100000"/>
                        </a:lnSpc>
                        <a:spcBef>
                          <a:spcPct val="20000"/>
                        </a:spcBef>
                        <a:spcAft>
                          <a:spcPct val="0"/>
                        </a:spcAft>
                        <a:buClr>
                          <a:schemeClr val="bg2"/>
                        </a:buClr>
                        <a:buSzPct val="70000"/>
                        <a:buFont typeface="Wingdings" panose="05000000000000000000" pitchFamily="2" charset="2"/>
                        <a:buChar char="o"/>
                        <a:defRPr sz="3300" u="none" kern="1200" baseline="0">
                          <a:solidFill>
                            <a:schemeClr val="tx1"/>
                          </a:solidFill>
                          <a:latin typeface="Times New Roman" panose="02020603050405020304" pitchFamily="18" charset="0"/>
                          <a:ea typeface="宋体" panose="02010600030101010101" pitchFamily="2" charset="-122"/>
                        </a:defRPr>
                      </a:lvl1pPr>
                      <a:lvl2pPr marL="1062355" lvl="1" indent="-511175"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800" b="0" i="0" u="none" kern="1200" baseline="0">
                          <a:solidFill>
                            <a:schemeClr val="tx1"/>
                          </a:solidFill>
                          <a:latin typeface="Times New Roman" panose="02020603050405020304" pitchFamily="18" charset="0"/>
                          <a:ea typeface="宋体" panose="02010600030101010101" pitchFamily="2" charset="-122"/>
                        </a:defRPr>
                      </a:lvl2pPr>
                      <a:lvl3pPr marL="1612900" lvl="2" indent="-549275" algn="l" defTabSz="1069975" rtl="0" eaLnBrk="1" fontAlgn="base" latinLnBrk="0" hangingPunct="1">
                        <a:lnSpc>
                          <a:spcPct val="100000"/>
                        </a:lnSpc>
                        <a:spcBef>
                          <a:spcPct val="20000"/>
                        </a:spcBef>
                        <a:spcAft>
                          <a:spcPct val="0"/>
                        </a:spcAft>
                        <a:buClr>
                          <a:schemeClr val="bg2"/>
                        </a:buClr>
                        <a:buSzPct val="65000"/>
                        <a:buFont typeface="Wingdings" panose="05000000000000000000" pitchFamily="2" charset="2"/>
                        <a:buChar char="o"/>
                        <a:defRPr sz="2300" b="0" i="0" u="none" kern="1200" baseline="0">
                          <a:solidFill>
                            <a:schemeClr val="tx1"/>
                          </a:solidFill>
                          <a:latin typeface="Times New Roman" panose="02020603050405020304" pitchFamily="18" charset="0"/>
                          <a:ea typeface="宋体" panose="02010600030101010101" pitchFamily="2" charset="-122"/>
                        </a:defRPr>
                      </a:lvl3pPr>
                      <a:lvl4pPr marL="2138680" lvl="3" indent="-513080" algn="l" defTabSz="1069975" rtl="0" eaLnBrk="1" fontAlgn="base" latinLnBrk="0" hangingPunct="1">
                        <a:lnSpc>
                          <a:spcPct val="100000"/>
                        </a:lnSpc>
                        <a:spcBef>
                          <a:spcPct val="20000"/>
                        </a:spcBef>
                        <a:spcAft>
                          <a:spcPct val="0"/>
                        </a:spcAft>
                        <a:buClr>
                          <a:schemeClr val="accent2"/>
                        </a:buClr>
                        <a:buSzPct val="75000"/>
                        <a:buFont typeface="Wingdings" panose="05000000000000000000" pitchFamily="2" charset="2"/>
                        <a:buChar char="n"/>
                        <a:defRPr sz="2100" b="0" i="0" u="none" kern="1200" baseline="0">
                          <a:solidFill>
                            <a:schemeClr val="tx1"/>
                          </a:solidFill>
                          <a:latin typeface="Times New Roman" panose="02020603050405020304" pitchFamily="18" charset="0"/>
                          <a:ea typeface="宋体" panose="02010600030101010101" pitchFamily="2" charset="-122"/>
                        </a:defRPr>
                      </a:lvl4pPr>
                      <a:lvl5pPr marL="2687955" lvl="4" indent="-548005" algn="l" defTabSz="1069975" rtl="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o"/>
                        <a:defRPr sz="2100" b="0" i="0" u="none" kern="1200" baseline="0">
                          <a:solidFill>
                            <a:schemeClr val="tx1"/>
                          </a:solidFill>
                          <a:latin typeface="Times New Roman" panose="02020603050405020304" pitchFamily="18" charset="0"/>
                          <a:ea typeface="宋体" panose="02010600030101010101" pitchFamily="2" charset="-122"/>
                        </a:defRPr>
                      </a:lvl5pPr>
                    </a:lstStyle>
                    <a:p>
                      <a:pPr marL="0" lvl="0" indent="0" defTabSz="914400">
                        <a:spcBef>
                          <a:spcPct val="0"/>
                        </a:spcBef>
                        <a:buClrTx/>
                        <a:buSzPct val="100000"/>
                        <a:buNone/>
                      </a:pPr>
                      <a:r>
                        <a:rPr lang="zh-CN" altLang="en-US" sz="1900" dirty="0">
                          <a:solidFill>
                            <a:srgbClr val="000000"/>
                          </a:solidFill>
                          <a:latin typeface="+mn-ea"/>
                          <a:ea typeface="+mn-ea"/>
                        </a:rPr>
                        <a:t>不可移动性、合成影像精度低</a:t>
                      </a:r>
                    </a:p>
                  </a:txBody>
                  <a:tcPr marL="84894" marR="84894" marT="42467" marB="42467" anchor="ctr" anchorCtr="1">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ECCB"/>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95942626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BC447-E072-443C-AFFD-D039AA4BCB05}"/>
              </a:ext>
            </a:extLst>
          </p:cNvPr>
          <p:cNvSpPr>
            <a:spLocks noGrp="1"/>
          </p:cNvSpPr>
          <p:nvPr>
            <p:ph type="title"/>
          </p:nvPr>
        </p:nvSpPr>
        <p:spPr/>
        <p:txBody>
          <a:bodyPr/>
          <a:lstStyle/>
          <a:p>
            <a:pPr eaLnBrk="1" fontAlgn="auto" hangingPunct="1">
              <a:spcAft>
                <a:spcPts val="0"/>
              </a:spcAft>
              <a:defRPr/>
            </a:pPr>
            <a:r>
              <a:rPr lang="zh-CN" altLang="en-US" dirty="0"/>
              <a:t>增强现实系统的三大特性</a:t>
            </a:r>
          </a:p>
        </p:txBody>
      </p:sp>
      <p:sp>
        <p:nvSpPr>
          <p:cNvPr id="17" name="矩形 55">
            <a:extLst>
              <a:ext uri="{FF2B5EF4-FFF2-40B4-BE49-F238E27FC236}">
                <a16:creationId xmlns:a16="http://schemas.microsoft.com/office/drawing/2014/main" id="{E2C9062E-C567-4742-BD92-463DF377C462}"/>
              </a:ext>
            </a:extLst>
          </p:cNvPr>
          <p:cNvSpPr/>
          <p:nvPr/>
        </p:nvSpPr>
        <p:spPr>
          <a:xfrm>
            <a:off x="684213" y="1543050"/>
            <a:ext cx="7265987" cy="4724400"/>
          </a:xfrm>
          <a:prstGeom prst="rect">
            <a:avLst/>
          </a:prstGeom>
        </p:spPr>
        <p:txBody>
          <a:bodyPr lIns="68568" tIns="34284" rIns="68568" bIns="34284">
            <a:spAutoFit/>
          </a:bodyPr>
          <a:lstStyle/>
          <a:p>
            <a:pPr defTabSz="914377" eaLnBrk="1" fontAlgn="auto" hangingPunct="1">
              <a:lnSpc>
                <a:spcPct val="150000"/>
              </a:lnSpc>
              <a:spcBef>
                <a:spcPts val="0"/>
              </a:spcBef>
              <a:spcAft>
                <a:spcPts val="0"/>
              </a:spcAft>
              <a:defRPr/>
            </a:pPr>
            <a:r>
              <a:rPr lang="en-US" altLang="zh-CN" sz="2000" dirty="0">
                <a:solidFill>
                  <a:srgbClr val="404040"/>
                </a:solidFill>
                <a:latin typeface="微软雅黑" pitchFamily="34" charset="-122"/>
              </a:rPr>
              <a:t>      </a:t>
            </a:r>
            <a:r>
              <a:rPr lang="en-US" altLang="zh-CN" sz="2000" dirty="0">
                <a:solidFill>
                  <a:srgbClr val="C00000"/>
                </a:solidFill>
                <a:latin typeface="微软雅黑" pitchFamily="34" charset="-122"/>
              </a:rPr>
              <a:t>AR</a:t>
            </a:r>
            <a:r>
              <a:rPr lang="zh-CN" altLang="en-US" sz="2000" dirty="0">
                <a:solidFill>
                  <a:srgbClr val="C00000"/>
                </a:solidFill>
                <a:latin typeface="微软雅黑" pitchFamily="34" charset="-122"/>
              </a:rPr>
              <a:t>的三个特征</a:t>
            </a:r>
            <a:r>
              <a:rPr lang="zh-CN" altLang="en-US" sz="2000" dirty="0">
                <a:solidFill>
                  <a:srgbClr val="404040"/>
                </a:solidFill>
                <a:latin typeface="微软雅黑" pitchFamily="34" charset="-122"/>
              </a:rPr>
              <a:t>：虚实结合、实时交互、三维注册。</a:t>
            </a:r>
            <a:endParaRPr lang="en-US" altLang="zh-CN" sz="2000" dirty="0">
              <a:solidFill>
                <a:srgbClr val="404040"/>
              </a:solidFill>
              <a:latin typeface="微软雅黑" pitchFamily="34" charset="-122"/>
            </a:endParaRPr>
          </a:p>
          <a:p>
            <a:pPr defTabSz="914377" eaLnBrk="1" fontAlgn="auto" hangingPunct="1">
              <a:lnSpc>
                <a:spcPct val="150000"/>
              </a:lnSpc>
              <a:spcBef>
                <a:spcPts val="0"/>
              </a:spcBef>
              <a:spcAft>
                <a:spcPts val="0"/>
              </a:spcAft>
              <a:defRPr/>
            </a:pPr>
            <a:r>
              <a:rPr lang="zh-CN" altLang="en-US" sz="2000" dirty="0">
                <a:solidFill>
                  <a:srgbClr val="404040"/>
                </a:solidFill>
                <a:latin typeface="微软雅黑" pitchFamily="34" charset="-122"/>
              </a:rPr>
              <a:t>（</a:t>
            </a:r>
            <a:r>
              <a:rPr lang="en-US" altLang="zh-CN" sz="2000" dirty="0">
                <a:solidFill>
                  <a:srgbClr val="404040"/>
                </a:solidFill>
                <a:latin typeface="微软雅黑" pitchFamily="34" charset="-122"/>
              </a:rPr>
              <a:t>1</a:t>
            </a:r>
            <a:r>
              <a:rPr lang="zh-CN" altLang="en-US" sz="2000" dirty="0">
                <a:solidFill>
                  <a:srgbClr val="404040"/>
                </a:solidFill>
                <a:latin typeface="微软雅黑" pitchFamily="34" charset="-122"/>
              </a:rPr>
              <a:t>）虚实结合</a:t>
            </a:r>
            <a:endParaRPr lang="en-US" altLang="zh-CN" sz="2000" dirty="0">
              <a:solidFill>
                <a:srgbClr val="404040"/>
              </a:solidFill>
              <a:latin typeface="微软雅黑" pitchFamily="34" charset="-122"/>
            </a:endParaRPr>
          </a:p>
          <a:p>
            <a:pPr defTabSz="914377" eaLnBrk="1" fontAlgn="auto" hangingPunct="1">
              <a:lnSpc>
                <a:spcPct val="150000"/>
              </a:lnSpc>
              <a:spcBef>
                <a:spcPts val="0"/>
              </a:spcBef>
              <a:spcAft>
                <a:spcPts val="0"/>
              </a:spcAft>
              <a:defRPr/>
            </a:pPr>
            <a:r>
              <a:rPr lang="zh-CN" altLang="en-US" sz="2000" dirty="0">
                <a:solidFill>
                  <a:srgbClr val="404040"/>
                </a:solidFill>
                <a:latin typeface="微软雅黑" pitchFamily="34" charset="-122"/>
              </a:rPr>
              <a:t>    虚实结合是指在现实环境中加入虚拟对象，可以把计算机产生的虚拟对象与用户所处的真实环境融合，做到虚中有实，实中有虚。“虚”是指用于</a:t>
            </a:r>
            <a:r>
              <a:rPr lang="zh-CN" altLang="en-US" sz="2000" dirty="0">
                <a:solidFill>
                  <a:srgbClr val="C00000"/>
                </a:solidFill>
                <a:latin typeface="微软雅黑" pitchFamily="34" charset="-122"/>
              </a:rPr>
              <a:t>增强的信息</a:t>
            </a:r>
            <a:r>
              <a:rPr lang="zh-CN" altLang="en-US" sz="2000" dirty="0">
                <a:solidFill>
                  <a:srgbClr val="404040"/>
                </a:solidFill>
                <a:latin typeface="微软雅黑" pitchFamily="34" charset="-122"/>
              </a:rPr>
              <a:t>，可以是指</a:t>
            </a:r>
            <a:r>
              <a:rPr lang="zh-CN" altLang="en-US" sz="2000" dirty="0">
                <a:solidFill>
                  <a:srgbClr val="C00000"/>
                </a:solidFill>
                <a:latin typeface="微软雅黑" pitchFamily="34" charset="-122"/>
              </a:rPr>
              <a:t>虚拟的对象</a:t>
            </a:r>
            <a:r>
              <a:rPr lang="zh-CN" altLang="en-US" sz="2000" dirty="0">
                <a:solidFill>
                  <a:srgbClr val="404040"/>
                </a:solidFill>
                <a:latin typeface="微软雅黑" pitchFamily="34" charset="-122"/>
              </a:rPr>
              <a:t>，可以指真实物体的</a:t>
            </a:r>
            <a:r>
              <a:rPr lang="zh-CN" altLang="en-US" sz="2000" dirty="0">
                <a:solidFill>
                  <a:srgbClr val="C00000"/>
                </a:solidFill>
                <a:latin typeface="微软雅黑" pitchFamily="34" charset="-122"/>
              </a:rPr>
              <a:t>非几何信息</a:t>
            </a:r>
            <a:r>
              <a:rPr lang="zh-CN" altLang="en-US" sz="2000" dirty="0">
                <a:solidFill>
                  <a:srgbClr val="404040"/>
                </a:solidFill>
                <a:latin typeface="微软雅黑" pitchFamily="34" charset="-122"/>
              </a:rPr>
              <a:t>，如标注信息、提示等。</a:t>
            </a:r>
            <a:endParaRPr lang="en-US" altLang="zh-CN" sz="2000" dirty="0">
              <a:solidFill>
                <a:srgbClr val="404040"/>
              </a:solidFill>
              <a:latin typeface="微软雅黑" pitchFamily="34" charset="-122"/>
            </a:endParaRPr>
          </a:p>
          <a:p>
            <a:pPr defTabSz="914377" eaLnBrk="1" fontAlgn="auto" hangingPunct="1">
              <a:spcBef>
                <a:spcPts val="0"/>
              </a:spcBef>
              <a:spcAft>
                <a:spcPts val="0"/>
              </a:spcAft>
              <a:buFont typeface="Wingdings" pitchFamily="2" charset="2"/>
              <a:buChar char="ü"/>
              <a:defRPr/>
            </a:pPr>
            <a:endParaRPr lang="en-US" altLang="zh-CN" sz="2000" dirty="0">
              <a:solidFill>
                <a:prstClr val="black"/>
              </a:solidFill>
              <a:latin typeface="Calibri"/>
              <a:ea typeface="等线" panose="02010600030101010101" pitchFamily="2" charset="-122"/>
            </a:endParaRPr>
          </a:p>
          <a:p>
            <a:pPr defTabSz="914377" eaLnBrk="1" fontAlgn="auto" hangingPunct="1">
              <a:lnSpc>
                <a:spcPct val="150000"/>
              </a:lnSpc>
              <a:spcBef>
                <a:spcPts val="450"/>
              </a:spcBef>
              <a:spcAft>
                <a:spcPts val="0"/>
              </a:spcAft>
              <a:defRPr/>
            </a:pPr>
            <a:endParaRPr lang="en-US" altLang="zh-CN" sz="2000" dirty="0">
              <a:solidFill>
                <a:srgbClr val="404040"/>
              </a:solidFill>
              <a:latin typeface="微软雅黑" pitchFamily="34" charset="-122"/>
            </a:endParaRPr>
          </a:p>
          <a:p>
            <a:pPr defTabSz="914377" eaLnBrk="1" fontAlgn="auto" hangingPunct="1">
              <a:lnSpc>
                <a:spcPct val="150000"/>
              </a:lnSpc>
              <a:spcBef>
                <a:spcPts val="450"/>
              </a:spcBef>
              <a:spcAft>
                <a:spcPts val="0"/>
              </a:spcAft>
              <a:defRPr/>
            </a:pPr>
            <a:endParaRPr lang="zh-CN" altLang="en-US" sz="2000" dirty="0">
              <a:solidFill>
                <a:srgbClr val="404040"/>
              </a:solidFill>
              <a:latin typeface="宋体" pitchFamily="2" charset="-122"/>
              <a:ea typeface="宋体" pitchFamily="2" charset="-122"/>
            </a:endParaRPr>
          </a:p>
          <a:p>
            <a:pPr marL="214313" indent="-214313" defTabSz="914377" eaLnBrk="1" fontAlgn="auto" hangingPunct="1">
              <a:lnSpc>
                <a:spcPct val="150000"/>
              </a:lnSpc>
              <a:spcBef>
                <a:spcPts val="450"/>
              </a:spcBef>
              <a:spcAft>
                <a:spcPts val="0"/>
              </a:spcAft>
              <a:buFont typeface="Arial" panose="020B0604020202020204" pitchFamily="34" charset="0"/>
              <a:buChar char="•"/>
              <a:defRPr/>
            </a:pPr>
            <a:endParaRPr lang="zh-CN" altLang="en-US" sz="2000" dirty="0">
              <a:solidFill>
                <a:srgbClr val="404040"/>
              </a:solidFill>
              <a:latin typeface="宋体" pitchFamily="2" charset="-122"/>
              <a:ea typeface="宋体" pitchFamily="2" charset="-122"/>
            </a:endParaRPr>
          </a:p>
        </p:txBody>
      </p:sp>
      <p:pic>
        <p:nvPicPr>
          <p:cNvPr id="1027" name="图片 1">
            <a:extLst>
              <a:ext uri="{FF2B5EF4-FFF2-40B4-BE49-F238E27FC236}">
                <a16:creationId xmlns:a16="http://schemas.microsoft.com/office/drawing/2014/main" id="{AFB80601-4839-49F5-8C8B-2C041ECBB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7275" y="4508500"/>
            <a:ext cx="2800350" cy="198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8" descr="536efe5b845a4270bedeca038955fab9_th.jpg">
            <a:extLst>
              <a:ext uri="{FF2B5EF4-FFF2-40B4-BE49-F238E27FC236}">
                <a16:creationId xmlns:a16="http://schemas.microsoft.com/office/drawing/2014/main" id="{4CC41D34-F020-4A92-BABE-C43D5822245E}"/>
              </a:ext>
            </a:extLst>
          </p:cNvPr>
          <p:cNvPicPr>
            <a:picLocks/>
          </p:cNvPicPr>
          <p:nvPr/>
        </p:nvPicPr>
        <p:blipFill>
          <a:blip r:embed="rId4">
            <a:extLst>
              <a:ext uri="{28A0092B-C50C-407E-A947-70E740481C1C}">
                <a14:useLocalDpi xmlns:a14="http://schemas.microsoft.com/office/drawing/2010/main" val="0"/>
              </a:ext>
            </a:extLst>
          </a:blip>
          <a:srcRect/>
          <a:stretch>
            <a:fillRect/>
          </a:stretch>
        </p:blipFill>
        <p:spPr bwMode="auto">
          <a:xfrm>
            <a:off x="1330325" y="4510088"/>
            <a:ext cx="2800350" cy="198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6" presetClass="entr" presetSubtype="2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6" presetClass="entr" presetSubtype="21"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barn(inVertical)">
                                      <p:cBhvr>
                                        <p:cTn id="12"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10F39-7806-4A12-AE0F-3F6D9B63406B}"/>
              </a:ext>
            </a:extLst>
          </p:cNvPr>
          <p:cNvSpPr>
            <a:spLocks noGrp="1"/>
          </p:cNvSpPr>
          <p:nvPr>
            <p:ph type="title"/>
          </p:nvPr>
        </p:nvSpPr>
        <p:spPr/>
        <p:txBody>
          <a:bodyPr/>
          <a:lstStyle/>
          <a:p>
            <a:pPr eaLnBrk="1" fontAlgn="auto" hangingPunct="1">
              <a:spcAft>
                <a:spcPts val="0"/>
              </a:spcAft>
              <a:defRPr/>
            </a:pPr>
            <a:r>
              <a:rPr lang="zh-CN" altLang="en-US" dirty="0"/>
              <a:t>增强现实系统的三大特性</a:t>
            </a:r>
          </a:p>
        </p:txBody>
      </p:sp>
      <p:sp>
        <p:nvSpPr>
          <p:cNvPr id="17" name="矩形 55">
            <a:extLst>
              <a:ext uri="{FF2B5EF4-FFF2-40B4-BE49-F238E27FC236}">
                <a16:creationId xmlns:a16="http://schemas.microsoft.com/office/drawing/2014/main" id="{167FB930-78CD-4055-9491-20DB2DDB0482}"/>
              </a:ext>
            </a:extLst>
          </p:cNvPr>
          <p:cNvSpPr/>
          <p:nvPr/>
        </p:nvSpPr>
        <p:spPr>
          <a:xfrm>
            <a:off x="727075" y="1700213"/>
            <a:ext cx="7265988" cy="4264025"/>
          </a:xfrm>
          <a:prstGeom prst="rect">
            <a:avLst/>
          </a:prstGeom>
        </p:spPr>
        <p:txBody>
          <a:bodyPr lIns="68568" tIns="34284" rIns="68568" bIns="34284">
            <a:spAutoFit/>
          </a:bodyPr>
          <a:lstStyle/>
          <a:p>
            <a:pPr defTabSz="914377" eaLnBrk="1" fontAlgn="auto" hangingPunct="1">
              <a:lnSpc>
                <a:spcPct val="150000"/>
              </a:lnSpc>
              <a:spcBef>
                <a:spcPts val="0"/>
              </a:spcBef>
              <a:spcAft>
                <a:spcPts val="0"/>
              </a:spcAft>
              <a:defRPr/>
            </a:pPr>
            <a:r>
              <a:rPr lang="en-US" altLang="zh-CN" sz="2000" dirty="0">
                <a:solidFill>
                  <a:srgbClr val="404040"/>
                </a:solidFill>
                <a:latin typeface="微软雅黑" pitchFamily="34" charset="-122"/>
              </a:rPr>
              <a:t>      </a:t>
            </a:r>
            <a:r>
              <a:rPr lang="en-US" altLang="zh-CN" sz="2000" dirty="0">
                <a:solidFill>
                  <a:srgbClr val="C00000"/>
                </a:solidFill>
                <a:latin typeface="微软雅黑" pitchFamily="34" charset="-122"/>
              </a:rPr>
              <a:t>AR</a:t>
            </a:r>
            <a:r>
              <a:rPr lang="zh-CN" altLang="en-US" sz="2000" dirty="0">
                <a:solidFill>
                  <a:srgbClr val="C00000"/>
                </a:solidFill>
                <a:latin typeface="微软雅黑" pitchFamily="34" charset="-122"/>
              </a:rPr>
              <a:t>的三个特征</a:t>
            </a:r>
            <a:r>
              <a:rPr lang="zh-CN" altLang="en-US" sz="2000" dirty="0">
                <a:solidFill>
                  <a:srgbClr val="404040"/>
                </a:solidFill>
                <a:latin typeface="微软雅黑" pitchFamily="34" charset="-122"/>
              </a:rPr>
              <a:t>：虚实结合、实时交互、三维注册。</a:t>
            </a:r>
            <a:endParaRPr lang="en-US" altLang="zh-CN" sz="2000" dirty="0">
              <a:solidFill>
                <a:srgbClr val="404040"/>
              </a:solidFill>
              <a:latin typeface="微软雅黑" pitchFamily="34" charset="-122"/>
            </a:endParaRPr>
          </a:p>
          <a:p>
            <a:pPr defTabSz="914377" eaLnBrk="1" fontAlgn="auto" hangingPunct="1">
              <a:lnSpc>
                <a:spcPct val="150000"/>
              </a:lnSpc>
              <a:spcBef>
                <a:spcPts val="0"/>
              </a:spcBef>
              <a:spcAft>
                <a:spcPts val="0"/>
              </a:spcAft>
              <a:defRPr/>
            </a:pPr>
            <a:r>
              <a:rPr lang="zh-CN" altLang="en-US" sz="2000" dirty="0">
                <a:solidFill>
                  <a:srgbClr val="404040"/>
                </a:solidFill>
                <a:latin typeface="微软雅黑" pitchFamily="34" charset="-122"/>
              </a:rPr>
              <a:t>（</a:t>
            </a:r>
            <a:r>
              <a:rPr lang="en-US" altLang="zh-CN" sz="2000" dirty="0">
                <a:solidFill>
                  <a:srgbClr val="404040"/>
                </a:solidFill>
                <a:latin typeface="微软雅黑" pitchFamily="34" charset="-122"/>
              </a:rPr>
              <a:t>2</a:t>
            </a:r>
            <a:r>
              <a:rPr lang="zh-CN" altLang="en-US" sz="2000" dirty="0">
                <a:solidFill>
                  <a:srgbClr val="404040"/>
                </a:solidFill>
                <a:latin typeface="微软雅黑" pitchFamily="34" charset="-122"/>
              </a:rPr>
              <a:t>）实时交互</a:t>
            </a:r>
            <a:endParaRPr lang="en-US" altLang="zh-CN" sz="2000" dirty="0">
              <a:solidFill>
                <a:srgbClr val="404040"/>
              </a:solidFill>
              <a:latin typeface="微软雅黑" pitchFamily="34" charset="-122"/>
            </a:endParaRPr>
          </a:p>
          <a:p>
            <a:pPr defTabSz="914377" eaLnBrk="1" fontAlgn="auto" hangingPunct="1">
              <a:lnSpc>
                <a:spcPct val="150000"/>
              </a:lnSpc>
              <a:spcBef>
                <a:spcPts val="0"/>
              </a:spcBef>
              <a:spcAft>
                <a:spcPts val="0"/>
              </a:spcAft>
              <a:defRPr/>
            </a:pPr>
            <a:r>
              <a:rPr lang="zh-CN" altLang="en-US" sz="2000" dirty="0">
                <a:solidFill>
                  <a:srgbClr val="404040"/>
                </a:solidFill>
                <a:latin typeface="微软雅黑" pitchFamily="34" charset="-122"/>
              </a:rPr>
              <a:t>    实时交互是指</a:t>
            </a:r>
            <a:r>
              <a:rPr lang="zh-CN" altLang="zh-CN" sz="2000" dirty="0">
                <a:solidFill>
                  <a:srgbClr val="404040"/>
                </a:solidFill>
                <a:latin typeface="微软雅黑" pitchFamily="34" charset="-122"/>
              </a:rPr>
              <a:t>实现用户与真实世界中的虚拟信息间的自然交互。用户可以使用</a:t>
            </a:r>
            <a:r>
              <a:rPr lang="zh-CN" altLang="zh-CN" sz="2000" dirty="0">
                <a:solidFill>
                  <a:srgbClr val="C00000"/>
                </a:solidFill>
                <a:latin typeface="微软雅黑" pitchFamily="34" charset="-122"/>
              </a:rPr>
              <a:t>手部动作与手势</a:t>
            </a:r>
            <a:r>
              <a:rPr lang="zh-CN" altLang="zh-CN" sz="2000" dirty="0">
                <a:solidFill>
                  <a:srgbClr val="404040"/>
                </a:solidFill>
                <a:latin typeface="微软雅黑" pitchFamily="34" charset="-122"/>
              </a:rPr>
              <a:t>控制</a:t>
            </a:r>
            <a:r>
              <a:rPr lang="en-US" altLang="zh-CN" sz="2000" dirty="0">
                <a:solidFill>
                  <a:srgbClr val="404040"/>
                </a:solidFill>
                <a:latin typeface="微软雅黑" pitchFamily="34" charset="-122"/>
              </a:rPr>
              <a:t>3D</a:t>
            </a:r>
            <a:r>
              <a:rPr lang="zh-CN" altLang="zh-CN" sz="2000" dirty="0">
                <a:solidFill>
                  <a:srgbClr val="404040"/>
                </a:solidFill>
                <a:latin typeface="微软雅黑" pitchFamily="34" charset="-122"/>
              </a:rPr>
              <a:t>模型移动、旋转，以及通过</a:t>
            </a:r>
            <a:r>
              <a:rPr lang="zh-CN" altLang="zh-CN" sz="2000" dirty="0">
                <a:solidFill>
                  <a:srgbClr val="C00000"/>
                </a:solidFill>
                <a:latin typeface="微软雅黑" pitchFamily="34" charset="-122"/>
              </a:rPr>
              <a:t>语音、眼动、体感</a:t>
            </a:r>
            <a:r>
              <a:rPr lang="zh-CN" altLang="zh-CN" sz="2000" dirty="0">
                <a:solidFill>
                  <a:srgbClr val="404040"/>
                </a:solidFill>
                <a:latin typeface="微软雅黑" pitchFamily="34" charset="-122"/>
              </a:rPr>
              <a:t>等更多的方式来与虚拟对象交互。</a:t>
            </a:r>
          </a:p>
          <a:p>
            <a:pPr defTabSz="914377" eaLnBrk="1" fontAlgn="auto" hangingPunct="1">
              <a:spcBef>
                <a:spcPts val="0"/>
              </a:spcBef>
              <a:spcAft>
                <a:spcPts val="0"/>
              </a:spcAft>
              <a:buFont typeface="Wingdings" pitchFamily="2" charset="2"/>
              <a:buChar char="ü"/>
              <a:defRPr/>
            </a:pPr>
            <a:endParaRPr lang="en-US" altLang="zh-CN" sz="2000" dirty="0">
              <a:solidFill>
                <a:prstClr val="black"/>
              </a:solidFill>
              <a:latin typeface="Calibri"/>
              <a:ea typeface="等线" panose="02010600030101010101" pitchFamily="2" charset="-122"/>
            </a:endParaRPr>
          </a:p>
          <a:p>
            <a:pPr defTabSz="914377" eaLnBrk="1" fontAlgn="auto" hangingPunct="1">
              <a:lnSpc>
                <a:spcPct val="150000"/>
              </a:lnSpc>
              <a:spcBef>
                <a:spcPts val="450"/>
              </a:spcBef>
              <a:spcAft>
                <a:spcPts val="0"/>
              </a:spcAft>
              <a:defRPr/>
            </a:pPr>
            <a:endParaRPr lang="en-US" altLang="zh-CN" sz="2000" dirty="0">
              <a:solidFill>
                <a:srgbClr val="404040"/>
              </a:solidFill>
              <a:latin typeface="微软雅黑" pitchFamily="34" charset="-122"/>
            </a:endParaRPr>
          </a:p>
          <a:p>
            <a:pPr defTabSz="914377" eaLnBrk="1" fontAlgn="auto" hangingPunct="1">
              <a:lnSpc>
                <a:spcPct val="150000"/>
              </a:lnSpc>
              <a:spcBef>
                <a:spcPts val="450"/>
              </a:spcBef>
              <a:spcAft>
                <a:spcPts val="0"/>
              </a:spcAft>
              <a:defRPr/>
            </a:pPr>
            <a:endParaRPr lang="zh-CN" altLang="en-US" sz="2000" dirty="0">
              <a:solidFill>
                <a:srgbClr val="404040"/>
              </a:solidFill>
              <a:latin typeface="宋体" pitchFamily="2" charset="-122"/>
              <a:ea typeface="宋体" pitchFamily="2" charset="-122"/>
            </a:endParaRPr>
          </a:p>
          <a:p>
            <a:pPr marL="214313" indent="-214313" defTabSz="914377" eaLnBrk="1" fontAlgn="auto" hangingPunct="1">
              <a:lnSpc>
                <a:spcPct val="150000"/>
              </a:lnSpc>
              <a:spcBef>
                <a:spcPts val="450"/>
              </a:spcBef>
              <a:spcAft>
                <a:spcPts val="0"/>
              </a:spcAft>
              <a:buFont typeface="Arial" panose="020B0604020202020204" pitchFamily="34" charset="0"/>
              <a:buChar char="•"/>
              <a:defRPr/>
            </a:pPr>
            <a:endParaRPr lang="zh-CN" altLang="en-US" sz="2000" dirty="0">
              <a:solidFill>
                <a:srgbClr val="404040"/>
              </a:solidFill>
              <a:latin typeface="宋体" pitchFamily="2" charset="-122"/>
              <a:ea typeface="宋体" pitchFamily="2" charset="-122"/>
            </a:endParaRPr>
          </a:p>
        </p:txBody>
      </p:sp>
      <p:pic>
        <p:nvPicPr>
          <p:cNvPr id="2050" name="图片 1">
            <a:extLst>
              <a:ext uri="{FF2B5EF4-FFF2-40B4-BE49-F238E27FC236}">
                <a16:creationId xmlns:a16="http://schemas.microsoft.com/office/drawing/2014/main" id="{7296375E-7471-4436-B329-6AADDF3FFC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050" y="4389438"/>
            <a:ext cx="3451225"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TextBox 9">
            <a:extLst>
              <a:ext uri="{FF2B5EF4-FFF2-40B4-BE49-F238E27FC236}">
                <a16:creationId xmlns:a16="http://schemas.microsoft.com/office/drawing/2014/main" id="{1C6D1129-45E2-4345-91EC-F3EF3EBFB4F8}"/>
              </a:ext>
            </a:extLst>
          </p:cNvPr>
          <p:cNvSpPr txBox="1">
            <a:spLocks noChangeArrowheads="1"/>
          </p:cNvSpPr>
          <p:nvPr/>
        </p:nvSpPr>
        <p:spPr bwMode="auto">
          <a:xfrm>
            <a:off x="4776788" y="4389438"/>
            <a:ext cx="3657600" cy="193833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defTabSz="912813">
              <a:defRPr>
                <a:solidFill>
                  <a:schemeClr val="tx1"/>
                </a:solidFill>
                <a:latin typeface="Arial" panose="020B0604020202020204" pitchFamily="34" charset="0"/>
                <a:ea typeface="微软雅黑" panose="020B0503020204020204" pitchFamily="34" charset="-122"/>
              </a:defRPr>
            </a:lvl1pPr>
            <a:lvl2pPr marL="742950" indent="-285750" defTabSz="912813">
              <a:defRPr>
                <a:solidFill>
                  <a:schemeClr val="tx1"/>
                </a:solidFill>
                <a:latin typeface="Arial" panose="020B0604020202020204" pitchFamily="34" charset="0"/>
                <a:ea typeface="微软雅黑" panose="020B0503020204020204" pitchFamily="34" charset="-122"/>
              </a:defRPr>
            </a:lvl2pPr>
            <a:lvl3pPr marL="1143000" indent="-228600" defTabSz="912813">
              <a:defRPr>
                <a:solidFill>
                  <a:schemeClr val="tx1"/>
                </a:solidFill>
                <a:latin typeface="Arial" panose="020B0604020202020204" pitchFamily="34" charset="0"/>
                <a:ea typeface="微软雅黑" panose="020B0503020204020204" pitchFamily="34" charset="-122"/>
              </a:defRPr>
            </a:lvl3pPr>
            <a:lvl4pPr marL="1600200" indent="-228600" defTabSz="912813">
              <a:defRPr>
                <a:solidFill>
                  <a:schemeClr val="tx1"/>
                </a:solidFill>
                <a:latin typeface="Arial" panose="020B0604020202020204" pitchFamily="34" charset="0"/>
                <a:ea typeface="微软雅黑" panose="020B0503020204020204" pitchFamily="34" charset="-122"/>
              </a:defRPr>
            </a:lvl4pPr>
            <a:lvl5pPr marL="2057400" indent="-228600" defTabSz="912813">
              <a:defRPr>
                <a:solidFill>
                  <a:schemeClr val="tx1"/>
                </a:solidFill>
                <a:latin typeface="Arial" panose="020B0604020202020204" pitchFamily="34" charset="0"/>
                <a:ea typeface="微软雅黑" panose="020B0503020204020204" pitchFamily="34" charset="-122"/>
              </a:defRPr>
            </a:lvl5pPr>
            <a:lvl6pPr marL="25146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6pPr>
            <a:lvl7pPr marL="29718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7pPr>
            <a:lvl8pPr marL="34290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8pPr>
            <a:lvl9pPr marL="3886200" indent="-228600" defTabSz="912813" eaLnBrk="0" fontAlgn="base" hangingPunct="0">
              <a:spcBef>
                <a:spcPct val="0"/>
              </a:spcBef>
              <a:spcAft>
                <a:spcPct val="0"/>
              </a:spcAft>
              <a:defRPr>
                <a:solidFill>
                  <a:schemeClr val="tx1"/>
                </a:solidFill>
                <a:latin typeface="Arial" panose="020B0604020202020204" pitchFamily="34" charset="0"/>
                <a:ea typeface="微软雅黑" panose="020B0503020204020204" pitchFamily="34" charset="-122"/>
              </a:defRPr>
            </a:lvl9pPr>
          </a:lstStyle>
          <a:p>
            <a:pPr eaLnBrk="1" latinLnBrk="1" hangingPunct="1">
              <a:lnSpc>
                <a:spcPct val="150000"/>
              </a:lnSpc>
              <a:buFont typeface="Arial" panose="020B0604020202020204" pitchFamily="34" charset="0"/>
              <a:buNone/>
            </a:pPr>
            <a:r>
              <a:rPr lang="zh-CN" altLang="en-US" sz="2000" b="1" dirty="0">
                <a:solidFill>
                  <a:srgbClr val="404040"/>
                </a:solidFill>
                <a:latin typeface="微软雅黑" panose="020B0503020204020204" pitchFamily="34" charset="-122"/>
              </a:rPr>
              <a:t>举例：</a:t>
            </a:r>
            <a:r>
              <a:rPr lang="en-US" altLang="zh-CN" sz="2000" b="1" dirty="0">
                <a:solidFill>
                  <a:srgbClr val="404040"/>
                </a:solidFill>
                <a:latin typeface="微软雅黑" panose="020B0503020204020204" pitchFamily="34" charset="-122"/>
              </a:rPr>
              <a:t>AR</a:t>
            </a:r>
            <a:r>
              <a:rPr lang="zh-CN" altLang="en-US" sz="2000" b="1" dirty="0">
                <a:solidFill>
                  <a:srgbClr val="404040"/>
                </a:solidFill>
                <a:latin typeface="微软雅黑" panose="020B0503020204020204" pitchFamily="34" charset="-122"/>
              </a:rPr>
              <a:t>与虚拟购物</a:t>
            </a:r>
            <a:endParaRPr lang="en-US" altLang="zh-CN" sz="2000" b="1" dirty="0">
              <a:solidFill>
                <a:srgbClr val="404040"/>
              </a:solidFill>
              <a:latin typeface="微软雅黑" panose="020B0503020204020204" pitchFamily="34" charset="-122"/>
            </a:endParaRPr>
          </a:p>
          <a:p>
            <a:pPr eaLnBrk="1" latinLnBrk="1" hangingPunct="1">
              <a:lnSpc>
                <a:spcPct val="150000"/>
              </a:lnSpc>
              <a:buFont typeface="Arial" panose="020B0604020202020204" pitchFamily="34" charset="0"/>
              <a:buNone/>
            </a:pPr>
            <a:r>
              <a:rPr lang="zh-CN" altLang="en-US" sz="2000" dirty="0">
                <a:solidFill>
                  <a:srgbClr val="404040"/>
                </a:solidFill>
                <a:latin typeface="微软雅黑" panose="020B0503020204020204" pitchFamily="34" charset="-122"/>
              </a:rPr>
              <a:t>用户可以与计算机互动，实时选择喜欢的虚拟眼镜、衣服等物品进行试戴和试穿。</a:t>
            </a:r>
            <a:endParaRPr lang="en-US" altLang="zh-CN" sz="2000" dirty="0">
              <a:solidFill>
                <a:srgbClr val="404040"/>
              </a:solidFill>
              <a:latin typeface="微软雅黑" panose="020B0503020204020204" pitchFamily="34" charset="-122"/>
            </a:endParaRPr>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a:extLst>
              <a:ext uri="{FF2B5EF4-FFF2-40B4-BE49-F238E27FC236}">
                <a16:creationId xmlns:a16="http://schemas.microsoft.com/office/drawing/2014/main" id="{B9F8233B-9B4A-4D10-A672-C419A5681236}"/>
              </a:ext>
            </a:extLst>
          </p:cNvPr>
          <p:cNvSpPr>
            <a:spLocks noGrp="1"/>
          </p:cNvSpPr>
          <p:nvPr>
            <p:ph type="title"/>
          </p:nvPr>
        </p:nvSpPr>
        <p:spPr/>
        <p:txBody>
          <a:bodyPr lIns="84904" tIns="42452" rIns="84904" bIns="42452" anchor="b"/>
          <a:lstStyle/>
          <a:p>
            <a:pPr eaLnBrk="1" fontAlgn="auto" hangingPunct="1">
              <a:spcAft>
                <a:spcPts val="0"/>
              </a:spcAft>
              <a:defRPr/>
            </a:pPr>
            <a:r>
              <a:rPr lang="zh-CN" altLang="en-US" dirty="0"/>
              <a:t>增强现实技术的三大特性</a:t>
            </a:r>
          </a:p>
        </p:txBody>
      </p:sp>
      <p:sp>
        <p:nvSpPr>
          <p:cNvPr id="198659" name="内容占位符 2">
            <a:extLst>
              <a:ext uri="{FF2B5EF4-FFF2-40B4-BE49-F238E27FC236}">
                <a16:creationId xmlns:a16="http://schemas.microsoft.com/office/drawing/2014/main" id="{DCD57AA0-A983-4E3C-BF4D-DA8B06197B6C}"/>
              </a:ext>
            </a:extLst>
          </p:cNvPr>
          <p:cNvSpPr>
            <a:spLocks noGrp="1" noChangeArrowheads="1"/>
          </p:cNvSpPr>
          <p:nvPr>
            <p:ph idx="1"/>
          </p:nvPr>
        </p:nvSpPr>
        <p:spPr/>
        <p:txBody>
          <a:bodyPr lIns="84904" tIns="42452" rIns="84904" bIns="42452"/>
          <a:lstStyle/>
          <a:p>
            <a:pPr eaLnBrk="1" hangingPunct="1"/>
            <a:r>
              <a:rPr lang="zh-CN" altLang="en-US" dirty="0"/>
              <a:t>虚实结合、实时交互、三维注册</a:t>
            </a:r>
          </a:p>
        </p:txBody>
      </p:sp>
      <p:sp>
        <p:nvSpPr>
          <p:cNvPr id="17" name="矩形 55">
            <a:extLst>
              <a:ext uri="{FF2B5EF4-FFF2-40B4-BE49-F238E27FC236}">
                <a16:creationId xmlns:a16="http://schemas.microsoft.com/office/drawing/2014/main" id="{09130CDD-208B-4075-B250-B5685B274BE1}"/>
              </a:ext>
            </a:extLst>
          </p:cNvPr>
          <p:cNvSpPr/>
          <p:nvPr/>
        </p:nvSpPr>
        <p:spPr>
          <a:xfrm>
            <a:off x="919163" y="1916113"/>
            <a:ext cx="7126287" cy="3370262"/>
          </a:xfrm>
          <a:prstGeom prst="rect">
            <a:avLst/>
          </a:prstGeom>
        </p:spPr>
        <p:txBody>
          <a:bodyPr lIns="57137" tIns="28568" rIns="57137" bIns="28568">
            <a:spAutoFit/>
          </a:bodyPr>
          <a:lstStyle/>
          <a:p>
            <a:pPr defTabSz="725668" eaLnBrk="1" hangingPunct="1">
              <a:lnSpc>
                <a:spcPct val="150000"/>
              </a:lnSpc>
              <a:spcBef>
                <a:spcPct val="20000"/>
              </a:spcBef>
              <a:defRPr/>
            </a:pPr>
            <a:endParaRPr lang="en-US" altLang="zh-CN" sz="1667" noProof="1">
              <a:solidFill>
                <a:srgbClr val="404040"/>
              </a:solidFill>
              <a:latin typeface="Times New Roman"/>
              <a:ea typeface="宋体"/>
              <a:cs typeface="Times New Roman"/>
            </a:endParaRPr>
          </a:p>
          <a:p>
            <a:pPr defTabSz="725668" eaLnBrk="1" hangingPunct="1">
              <a:lnSpc>
                <a:spcPct val="150000"/>
              </a:lnSpc>
              <a:spcBef>
                <a:spcPct val="20000"/>
              </a:spcBef>
              <a:defRPr/>
            </a:pPr>
            <a:r>
              <a:rPr lang="zh-CN" altLang="en-US" sz="1587" b="1" noProof="1">
                <a:solidFill>
                  <a:srgbClr val="404040"/>
                </a:solidFill>
                <a:latin typeface="Times New Roman"/>
                <a:ea typeface="宋体"/>
                <a:cs typeface="Times New Roman"/>
              </a:rPr>
              <a:t>（</a:t>
            </a:r>
            <a:r>
              <a:rPr lang="en-US" altLang="zh-CN" b="1" noProof="1">
                <a:solidFill>
                  <a:srgbClr val="404040"/>
                </a:solidFill>
                <a:latin typeface="Times New Roman"/>
                <a:ea typeface="宋体"/>
                <a:cs typeface="Times New Roman"/>
              </a:rPr>
              <a:t>3</a:t>
            </a:r>
            <a:r>
              <a:rPr lang="zh-CN" altLang="en-US" b="1" noProof="1">
                <a:solidFill>
                  <a:srgbClr val="404040"/>
                </a:solidFill>
                <a:latin typeface="Times New Roman"/>
                <a:ea typeface="宋体"/>
                <a:cs typeface="Times New Roman"/>
              </a:rPr>
              <a:t>）三维注册（</a:t>
            </a:r>
            <a:r>
              <a:rPr lang="en-US" altLang="en-US" b="1" noProof="1">
                <a:solidFill>
                  <a:srgbClr val="404040"/>
                </a:solidFill>
                <a:latin typeface="Times New Roman"/>
                <a:ea typeface="宋体"/>
                <a:cs typeface="Times New Roman"/>
              </a:rPr>
              <a:t>Registration</a:t>
            </a:r>
            <a:r>
              <a:rPr lang="zh-CN" altLang="en-US" b="1" noProof="1">
                <a:solidFill>
                  <a:srgbClr val="404040"/>
                </a:solidFill>
                <a:latin typeface="Times New Roman"/>
                <a:ea typeface="宋体"/>
                <a:cs typeface="Times New Roman"/>
              </a:rPr>
              <a:t>）</a:t>
            </a:r>
            <a:endParaRPr lang="en-US" altLang="zh-CN" b="1" noProof="1">
              <a:solidFill>
                <a:srgbClr val="404040"/>
              </a:solidFill>
              <a:latin typeface="Times New Roman"/>
              <a:ea typeface="宋体"/>
              <a:cs typeface="Times New Roman"/>
            </a:endParaRPr>
          </a:p>
          <a:p>
            <a:pPr defTabSz="725668" eaLnBrk="1" hangingPunct="1">
              <a:lnSpc>
                <a:spcPct val="150000"/>
              </a:lnSpc>
              <a:spcBef>
                <a:spcPct val="20000"/>
              </a:spcBef>
              <a:defRPr/>
            </a:pPr>
            <a:r>
              <a:rPr lang="zh-CN" altLang="en-US" b="1" noProof="1">
                <a:solidFill>
                  <a:srgbClr val="404040"/>
                </a:solidFill>
                <a:latin typeface="Times New Roman"/>
                <a:ea typeface="宋体"/>
                <a:cs typeface="Times New Roman"/>
              </a:rPr>
              <a:t>      三维注册是根据用户在三维空间的运动调整计算机产生的增强信息的位置。即虚实内容需要在三维空间中实现精确地</a:t>
            </a:r>
            <a:r>
              <a:rPr lang="en-US" altLang="zh-CN" b="1" noProof="1">
                <a:solidFill>
                  <a:srgbClr val="404040"/>
                </a:solidFill>
                <a:latin typeface="Times New Roman"/>
                <a:ea typeface="宋体"/>
                <a:cs typeface="Times New Roman"/>
              </a:rPr>
              <a:t>“</a:t>
            </a:r>
            <a:r>
              <a:rPr lang="zh-CN" altLang="en-US" b="1" noProof="1">
                <a:solidFill>
                  <a:srgbClr val="404040"/>
                </a:solidFill>
                <a:latin typeface="Times New Roman"/>
                <a:ea typeface="宋体"/>
                <a:cs typeface="Times New Roman"/>
              </a:rPr>
              <a:t>对齐</a:t>
            </a:r>
            <a:r>
              <a:rPr lang="en-US" altLang="zh-CN" b="1" noProof="1">
                <a:solidFill>
                  <a:srgbClr val="404040"/>
                </a:solidFill>
                <a:latin typeface="Times New Roman"/>
                <a:ea typeface="宋体"/>
                <a:cs typeface="Times New Roman"/>
              </a:rPr>
              <a:t>”</a:t>
            </a:r>
            <a:endParaRPr lang="zh-CN" altLang="zh-CN" b="1" noProof="1">
              <a:solidFill>
                <a:srgbClr val="404040"/>
              </a:solidFill>
              <a:latin typeface="Times New Roman"/>
              <a:ea typeface="宋体"/>
              <a:cs typeface="Times New Roman"/>
            </a:endParaRPr>
          </a:p>
          <a:p>
            <a:pPr defTabSz="725668" eaLnBrk="1" hangingPunct="1">
              <a:spcBef>
                <a:spcPct val="20000"/>
              </a:spcBef>
              <a:buFont typeface="Wingdings" panose="05000000000000000000" pitchFamily="2" charset="2"/>
              <a:buChar char="ü"/>
              <a:defRPr/>
            </a:pPr>
            <a:endParaRPr lang="en-US" altLang="zh-CN" sz="1667" noProof="1">
              <a:solidFill>
                <a:srgbClr val="000000"/>
              </a:solidFill>
              <a:latin typeface="Times New Roman"/>
              <a:ea typeface="宋体"/>
              <a:cs typeface="Times New Roman"/>
            </a:endParaRPr>
          </a:p>
          <a:p>
            <a:pPr defTabSz="725668" eaLnBrk="1" hangingPunct="1">
              <a:lnSpc>
                <a:spcPct val="150000"/>
              </a:lnSpc>
              <a:spcBef>
                <a:spcPts val="357"/>
              </a:spcBef>
              <a:defRPr/>
            </a:pPr>
            <a:endParaRPr lang="en-US" altLang="zh-CN" sz="1667" noProof="1">
              <a:solidFill>
                <a:srgbClr val="404040"/>
              </a:solidFill>
              <a:latin typeface="Times New Roman"/>
              <a:ea typeface="宋体"/>
              <a:cs typeface="Times New Roman"/>
            </a:endParaRPr>
          </a:p>
          <a:p>
            <a:pPr defTabSz="725668" eaLnBrk="1" hangingPunct="1">
              <a:lnSpc>
                <a:spcPct val="150000"/>
              </a:lnSpc>
              <a:spcBef>
                <a:spcPts val="357"/>
              </a:spcBef>
              <a:defRPr/>
            </a:pPr>
            <a:endParaRPr lang="zh-CN" altLang="en-US" sz="1667" noProof="1">
              <a:solidFill>
                <a:srgbClr val="404040"/>
              </a:solidFill>
              <a:latin typeface="Times New Roman"/>
              <a:ea typeface="宋体"/>
              <a:cs typeface="Times New Roman"/>
            </a:endParaRPr>
          </a:p>
          <a:p>
            <a:pPr marL="170330" indent="-170330" defTabSz="725668" eaLnBrk="1" hangingPunct="1">
              <a:lnSpc>
                <a:spcPct val="150000"/>
              </a:lnSpc>
              <a:spcBef>
                <a:spcPts val="357"/>
              </a:spcBef>
              <a:buFont typeface="Arial" panose="020B0604020202020204" pitchFamily="34" charset="0"/>
              <a:buChar char="•"/>
              <a:defRPr/>
            </a:pPr>
            <a:endParaRPr lang="zh-CN" altLang="en-US" sz="1667" noProof="1">
              <a:solidFill>
                <a:srgbClr val="404040"/>
              </a:solidFill>
              <a:latin typeface="Times New Roman"/>
              <a:ea typeface="宋体"/>
              <a:cs typeface="Times New Roman"/>
            </a:endParaRPr>
          </a:p>
        </p:txBody>
      </p:sp>
      <p:pic>
        <p:nvPicPr>
          <p:cNvPr id="198661" name="图片 6" descr="70444f0agw1e8ooo7kewrj20le0bztah.jpg">
            <a:extLst>
              <a:ext uri="{FF2B5EF4-FFF2-40B4-BE49-F238E27FC236}">
                <a16:creationId xmlns:a16="http://schemas.microsoft.com/office/drawing/2014/main" id="{24A00421-F1D8-4085-9C2E-CDA8A9B03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4470"/>
          <a:stretch>
            <a:fillRect/>
          </a:stretch>
        </p:blipFill>
        <p:spPr bwMode="auto">
          <a:xfrm>
            <a:off x="1068388" y="4132263"/>
            <a:ext cx="3194050" cy="1739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1" name="TextBox 9">
            <a:extLst>
              <a:ext uri="{FF2B5EF4-FFF2-40B4-BE49-F238E27FC236}">
                <a16:creationId xmlns:a16="http://schemas.microsoft.com/office/drawing/2014/main" id="{AD10B430-D772-456B-97E8-AAD368E2C9AF}"/>
              </a:ext>
            </a:extLst>
          </p:cNvPr>
          <p:cNvSpPr txBox="1"/>
          <p:nvPr/>
        </p:nvSpPr>
        <p:spPr>
          <a:xfrm>
            <a:off x="4786313" y="4189413"/>
            <a:ext cx="3048000" cy="1585912"/>
          </a:xfrm>
          <a:prstGeom prst="rect">
            <a:avLst/>
          </a:prstGeom>
          <a:noFill/>
          <a:ln w="9525" cap="flat" cmpd="sng">
            <a:solidFill>
              <a:schemeClr val="tx2"/>
            </a:solidFill>
            <a:prstDash val="solid"/>
            <a:miter/>
            <a:headEnd type="none" w="med" len="med"/>
            <a:tailEnd type="none" w="med" len="med"/>
          </a:ln>
        </p:spPr>
        <p:txBody>
          <a:bodyPr>
            <a:spAutoFit/>
          </a:bodyPr>
          <a:lstStyle/>
          <a:p>
            <a:pPr defTabSz="725668" eaLnBrk="1" latinLnBrk="1" hangingPunct="1">
              <a:lnSpc>
                <a:spcPct val="150000"/>
              </a:lnSpc>
              <a:defRPr/>
            </a:pPr>
            <a:r>
              <a:rPr lang="en-US" altLang="zh-CN" sz="1667" b="1" dirty="0">
                <a:solidFill>
                  <a:srgbClr val="404040"/>
                </a:solidFill>
                <a:latin typeface="微软雅黑" panose="020B0503020204020204" charset="-122"/>
                <a:ea typeface="微软雅黑" panose="020B0503020204020204" charset="-122"/>
              </a:rPr>
              <a:t>AR</a:t>
            </a:r>
            <a:r>
              <a:rPr lang="zh-CN" altLang="en-US" sz="1667" b="1" dirty="0">
                <a:solidFill>
                  <a:srgbClr val="404040"/>
                </a:solidFill>
                <a:latin typeface="微软雅黑" panose="020B0503020204020204" charset="-122"/>
                <a:ea typeface="微软雅黑" panose="020B0503020204020204" charset="-122"/>
              </a:rPr>
              <a:t>与宜家家居</a:t>
            </a:r>
            <a:endParaRPr lang="en-US" altLang="zh-CN" sz="1667" b="1" dirty="0">
              <a:solidFill>
                <a:srgbClr val="404040"/>
              </a:solidFill>
              <a:latin typeface="微软雅黑" panose="020B0503020204020204" charset="-122"/>
              <a:ea typeface="微软雅黑" panose="020B0503020204020204" charset="-122"/>
            </a:endParaRPr>
          </a:p>
          <a:p>
            <a:pPr defTabSz="725668" eaLnBrk="1" latinLnBrk="1" hangingPunct="1">
              <a:lnSpc>
                <a:spcPct val="150000"/>
              </a:lnSpc>
              <a:defRPr/>
            </a:pPr>
            <a:r>
              <a:rPr lang="zh-CN" altLang="en-US" sz="1667" dirty="0">
                <a:solidFill>
                  <a:srgbClr val="404040"/>
                </a:solidFill>
                <a:latin typeface="微软雅黑" panose="020B0503020204020204" charset="-122"/>
                <a:ea typeface="微软雅黑" panose="020B0503020204020204" charset="-122"/>
              </a:rPr>
              <a:t>根据用户在真实空间中的位置，实时创建和调整虚拟沙发或其他家具呈现出的时空关系。</a:t>
            </a:r>
            <a:endParaRPr lang="en-US" altLang="zh-CN" sz="1667" dirty="0">
              <a:solidFill>
                <a:srgbClr val="404040"/>
              </a:solidFill>
              <a:latin typeface="微软雅黑" panose="020B0503020204020204" charset="-122"/>
              <a:ea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B4DB7-FD02-427B-878F-1A9FD33576CC}"/>
              </a:ext>
            </a:extLst>
          </p:cNvPr>
          <p:cNvSpPr>
            <a:spLocks noGrp="1"/>
          </p:cNvSpPr>
          <p:nvPr>
            <p:ph type="title"/>
          </p:nvPr>
        </p:nvSpPr>
        <p:spPr/>
        <p:txBody>
          <a:bodyPr/>
          <a:lstStyle/>
          <a:p>
            <a:r>
              <a:rPr lang="zh-CN" altLang="en-US" dirty="0"/>
              <a:t>增强现实眼镜</a:t>
            </a:r>
            <a:r>
              <a:rPr lang="en-US" altLang="zh-CN" dirty="0"/>
              <a:t>(</a:t>
            </a:r>
            <a:r>
              <a:rPr lang="zh-CN" altLang="en-US" dirty="0"/>
              <a:t>头盔</a:t>
            </a:r>
            <a:r>
              <a:rPr lang="en-US" altLang="zh-CN" dirty="0"/>
              <a:t>)</a:t>
            </a:r>
            <a:endParaRPr lang="zh-CN" altLang="en-US" dirty="0"/>
          </a:p>
        </p:txBody>
      </p:sp>
      <p:sp>
        <p:nvSpPr>
          <p:cNvPr id="3" name="内容占位符 2">
            <a:extLst>
              <a:ext uri="{FF2B5EF4-FFF2-40B4-BE49-F238E27FC236}">
                <a16:creationId xmlns:a16="http://schemas.microsoft.com/office/drawing/2014/main" id="{6A2B73DD-AD64-483C-9F17-8B5AF84AA2E0}"/>
              </a:ext>
            </a:extLst>
          </p:cNvPr>
          <p:cNvSpPr>
            <a:spLocks noGrp="1"/>
          </p:cNvSpPr>
          <p:nvPr>
            <p:ph idx="1"/>
          </p:nvPr>
        </p:nvSpPr>
        <p:spPr>
          <a:xfrm>
            <a:off x="35496" y="1600200"/>
            <a:ext cx="9108504" cy="4876800"/>
          </a:xfrm>
        </p:spPr>
        <p:txBody>
          <a:bodyPr/>
          <a:lstStyle/>
          <a:p>
            <a:pPr marL="182880" indent="-182880" eaLnBrk="1" fontAlgn="auto" hangingPunct="1">
              <a:spcAft>
                <a:spcPts val="0"/>
              </a:spcAft>
              <a:defRPr/>
            </a:pPr>
            <a:r>
              <a:rPr lang="en-US" altLang="zh-CN" sz="2857" dirty="0">
                <a:sym typeface="宋体" panose="02010600030101010101" pitchFamily="2" charset="-122"/>
              </a:rPr>
              <a:t>AR</a:t>
            </a:r>
            <a:r>
              <a:rPr lang="zh-CN" altLang="en-US" sz="2857" dirty="0">
                <a:sym typeface="宋体" panose="02010600030101010101" pitchFamily="2" charset="-122"/>
              </a:rPr>
              <a:t>头盔显示器分为视频透视式（</a:t>
            </a:r>
            <a:r>
              <a:rPr lang="en-US" altLang="zh-CN" sz="2857" dirty="0">
                <a:sym typeface="宋体" panose="02010600030101010101" pitchFamily="2" charset="-122"/>
              </a:rPr>
              <a:t>Video see-through</a:t>
            </a:r>
            <a:r>
              <a:rPr lang="zh-CN" altLang="zh-CN" sz="2857" dirty="0">
                <a:sym typeface="宋体" panose="02010600030101010101" pitchFamily="2" charset="-122"/>
              </a:rPr>
              <a:t>）</a:t>
            </a:r>
            <a:r>
              <a:rPr lang="zh-CN" altLang="en-US" sz="2857" dirty="0">
                <a:sym typeface="宋体" panose="02010600030101010101" pitchFamily="2" charset="-122"/>
              </a:rPr>
              <a:t>和光学透视式（</a:t>
            </a:r>
            <a:r>
              <a:rPr lang="en-US" altLang="zh-CN" sz="2857" dirty="0">
                <a:sym typeface="宋体" panose="02010600030101010101" pitchFamily="2" charset="-122"/>
              </a:rPr>
              <a:t>Optical see-through</a:t>
            </a:r>
            <a:r>
              <a:rPr lang="zh-CN" altLang="en-US" sz="2857" dirty="0">
                <a:sym typeface="宋体" panose="02010600030101010101" pitchFamily="2" charset="-122"/>
              </a:rPr>
              <a:t>）两种</a:t>
            </a:r>
            <a:endParaRPr lang="zh-CN" altLang="en-US" sz="2857" dirty="0"/>
          </a:p>
          <a:p>
            <a:pPr marL="182880" indent="-182880" eaLnBrk="1" fontAlgn="auto" hangingPunct="1">
              <a:spcAft>
                <a:spcPts val="0"/>
              </a:spcAft>
              <a:defRPr/>
            </a:pPr>
            <a:r>
              <a:rPr lang="zh-CN" altLang="en-US" sz="2857" dirty="0">
                <a:sym typeface="宋体" panose="02010600030101010101" pitchFamily="2" charset="-122"/>
              </a:rPr>
              <a:t>AR中的HMD与VR中的HMD不同</a:t>
            </a:r>
            <a:endParaRPr lang="zh-CN" altLang="en-US" sz="2857" dirty="0"/>
          </a:p>
          <a:p>
            <a:pPr lvl="1" indent="-182880" eaLnBrk="1" fontAlgn="auto" hangingPunct="1">
              <a:spcAft>
                <a:spcPts val="0"/>
              </a:spcAft>
              <a:defRPr/>
            </a:pPr>
            <a:r>
              <a:rPr lang="zh-CN" altLang="en-US" sz="2540" dirty="0">
                <a:sym typeface="宋体" panose="02010600030101010101" pitchFamily="2" charset="-122"/>
              </a:rPr>
              <a:t>VR中的HMD将现实世界隔离，只能看到虚拟世界中的信息</a:t>
            </a:r>
            <a:endParaRPr lang="zh-CN" altLang="en-US" sz="2540" dirty="0"/>
          </a:p>
          <a:p>
            <a:pPr lvl="1" indent="-182880" eaLnBrk="1" fontAlgn="auto" hangingPunct="1">
              <a:spcAft>
                <a:spcPts val="0"/>
              </a:spcAft>
              <a:defRPr/>
            </a:pPr>
            <a:r>
              <a:rPr lang="zh-CN" altLang="en-US" sz="2540" dirty="0">
                <a:sym typeface="宋体" panose="02010600030101010101" pitchFamily="2" charset="-122"/>
              </a:rPr>
              <a:t>AR中的HMD将现实世界和虚拟信息两个通道的画面重叠显示给用户</a:t>
            </a:r>
            <a:endParaRPr lang="zh-CN" altLang="en-US" sz="2540" dirty="0"/>
          </a:p>
          <a:p>
            <a:endParaRPr lang="en-US" altLang="zh-CN" dirty="0"/>
          </a:p>
          <a:p>
            <a:r>
              <a:rPr lang="en-US" altLang="zh-CN" dirty="0" err="1"/>
              <a:t>HoloLense</a:t>
            </a:r>
            <a:endParaRPr lang="en-US" altLang="zh-CN" dirty="0"/>
          </a:p>
          <a:p>
            <a:r>
              <a:rPr lang="en-US" altLang="zh-CN" dirty="0"/>
              <a:t>Google Glass</a:t>
            </a:r>
          </a:p>
          <a:p>
            <a:r>
              <a:rPr lang="en-US" altLang="zh-CN" b="1" dirty="0">
                <a:solidFill>
                  <a:srgbClr val="FF0000"/>
                </a:solidFill>
              </a:rPr>
              <a:t>AR</a:t>
            </a:r>
            <a:r>
              <a:rPr lang="zh-CN" altLang="en-US" b="1" dirty="0">
                <a:solidFill>
                  <a:srgbClr val="FF0000"/>
                </a:solidFill>
              </a:rPr>
              <a:t>特性与</a:t>
            </a:r>
            <a:r>
              <a:rPr lang="en-US" altLang="zh-CN" b="1" dirty="0">
                <a:solidFill>
                  <a:srgbClr val="FF0000"/>
                </a:solidFill>
              </a:rPr>
              <a:t>AR</a:t>
            </a:r>
            <a:r>
              <a:rPr lang="zh-CN" altLang="en-US" b="1" dirty="0">
                <a:solidFill>
                  <a:srgbClr val="FF0000"/>
                </a:solidFill>
              </a:rPr>
              <a:t>眼镜</a:t>
            </a:r>
          </a:p>
        </p:txBody>
      </p:sp>
      <p:pic>
        <p:nvPicPr>
          <p:cNvPr id="4" name="图片 3">
            <a:extLst>
              <a:ext uri="{FF2B5EF4-FFF2-40B4-BE49-F238E27FC236}">
                <a16:creationId xmlns:a16="http://schemas.microsoft.com/office/drawing/2014/main" id="{C5F0F780-DC7E-4F41-91EC-15151AC0D2E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7744" y="4221088"/>
            <a:ext cx="2153576" cy="1428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3">
            <a:extLst>
              <a:ext uri="{FF2B5EF4-FFF2-40B4-BE49-F238E27FC236}">
                <a16:creationId xmlns:a16="http://schemas.microsoft.com/office/drawing/2014/main" id="{D1B76CF6-D505-417E-8439-FB2A4A8A33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7815" y="4266474"/>
            <a:ext cx="4439602" cy="20617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90028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4B218-9ACE-4E11-9ADF-88A594CE41C4}"/>
              </a:ext>
            </a:extLst>
          </p:cNvPr>
          <p:cNvSpPr>
            <a:spLocks noGrp="1"/>
          </p:cNvSpPr>
          <p:nvPr>
            <p:ph type="title"/>
          </p:nvPr>
        </p:nvSpPr>
        <p:spPr/>
        <p:txBody>
          <a:bodyPr/>
          <a:lstStyle/>
          <a:p>
            <a:r>
              <a:rPr lang="zh-CN" altLang="en-US" dirty="0"/>
              <a:t>三维空间中的几何变换及其矩阵</a:t>
            </a:r>
          </a:p>
        </p:txBody>
      </p:sp>
      <p:sp>
        <p:nvSpPr>
          <p:cNvPr id="3" name="内容占位符 2">
            <a:extLst>
              <a:ext uri="{FF2B5EF4-FFF2-40B4-BE49-F238E27FC236}">
                <a16:creationId xmlns:a16="http://schemas.microsoft.com/office/drawing/2014/main" id="{DAAA26CE-ABBC-4AB6-9040-AE4720CB45D3}"/>
              </a:ext>
            </a:extLst>
          </p:cNvPr>
          <p:cNvSpPr>
            <a:spLocks noGrp="1"/>
          </p:cNvSpPr>
          <p:nvPr>
            <p:ph idx="1"/>
          </p:nvPr>
        </p:nvSpPr>
        <p:spPr/>
        <p:txBody>
          <a:bodyPr>
            <a:normAutofit lnSpcReduction="10000"/>
          </a:bodyPr>
          <a:lstStyle/>
          <a:p>
            <a:r>
              <a:rPr lang="zh-CN" altLang="en-US" dirty="0"/>
              <a:t>维度</a:t>
            </a:r>
            <a:endParaRPr lang="en-US" altLang="zh-CN" dirty="0"/>
          </a:p>
          <a:p>
            <a:r>
              <a:rPr lang="zh-CN" altLang="en-US" dirty="0"/>
              <a:t>自由度</a:t>
            </a:r>
            <a:endParaRPr lang="en-US" altLang="zh-CN" dirty="0"/>
          </a:p>
          <a:p>
            <a:r>
              <a:rPr lang="zh-CN" altLang="en-US" dirty="0"/>
              <a:t>局部坐标系与全局坐标系</a:t>
            </a:r>
            <a:endParaRPr lang="en-US" altLang="zh-CN" dirty="0"/>
          </a:p>
          <a:p>
            <a:endParaRPr lang="en-US" altLang="zh-CN" dirty="0"/>
          </a:p>
          <a:p>
            <a:r>
              <a:rPr lang="zh-CN" altLang="en-US" dirty="0"/>
              <a:t>旋转</a:t>
            </a:r>
            <a:r>
              <a:rPr lang="en-US" altLang="zh-CN" dirty="0"/>
              <a:t>3</a:t>
            </a:r>
            <a:r>
              <a:rPr lang="zh-CN" altLang="en-US" dirty="0"/>
              <a:t>个自由度</a:t>
            </a:r>
            <a:endParaRPr lang="en-US" altLang="zh-CN" dirty="0"/>
          </a:p>
          <a:p>
            <a:r>
              <a:rPr lang="zh-CN" altLang="en-US" dirty="0"/>
              <a:t>平移</a:t>
            </a:r>
            <a:r>
              <a:rPr lang="en-US" altLang="zh-CN" dirty="0"/>
              <a:t>3</a:t>
            </a:r>
            <a:r>
              <a:rPr lang="zh-CN" altLang="en-US" dirty="0"/>
              <a:t>个自由度</a:t>
            </a:r>
            <a:endParaRPr lang="en-US" altLang="zh-CN" dirty="0"/>
          </a:p>
          <a:p>
            <a:endParaRPr lang="en-US" altLang="zh-CN" dirty="0"/>
          </a:p>
          <a:p>
            <a:r>
              <a:rPr lang="zh-CN" altLang="en-US" dirty="0"/>
              <a:t>欧拉角 旋转序列 不唯一</a:t>
            </a:r>
            <a:endParaRPr lang="en-US" altLang="zh-CN" dirty="0"/>
          </a:p>
          <a:p>
            <a:r>
              <a:rPr lang="zh-CN" altLang="zh-CN" sz="2400" dirty="0">
                <a:solidFill>
                  <a:prstClr val="black"/>
                </a:solidFill>
              </a:rPr>
              <a:t>将定点转动的过程分解为三个相互独立的定轴转动</a:t>
            </a:r>
            <a:r>
              <a:rPr lang="zh-CN" altLang="en-US" sz="2400" dirty="0">
                <a:solidFill>
                  <a:prstClr val="black"/>
                </a:solidFill>
              </a:rPr>
              <a:t>，</a:t>
            </a:r>
            <a:r>
              <a:rPr lang="zh-CN" altLang="zh-CN" sz="2400" dirty="0">
                <a:solidFill>
                  <a:prstClr val="black"/>
                </a:solidFill>
              </a:rPr>
              <a:t>相应的三个相互独立的转角</a:t>
            </a:r>
            <a:r>
              <a:rPr lang="zh-CN" altLang="en-US" sz="2400" dirty="0">
                <a:solidFill>
                  <a:prstClr val="black"/>
                </a:solidFill>
              </a:rPr>
              <a:t>，</a:t>
            </a:r>
            <a:r>
              <a:rPr lang="zh-CN" altLang="zh-CN" sz="2400" dirty="0">
                <a:solidFill>
                  <a:prstClr val="black"/>
                </a:solidFill>
              </a:rPr>
              <a:t>即欧拉角。</a:t>
            </a:r>
          </a:p>
          <a:p>
            <a:endParaRPr lang="en-US" altLang="zh-CN" dirty="0"/>
          </a:p>
          <a:p>
            <a:r>
              <a:rPr lang="zh-CN" altLang="en-US" dirty="0"/>
              <a:t>旋转矩阵 平移矩阵 缩放矩阵的齐次坐标表示</a:t>
            </a:r>
          </a:p>
        </p:txBody>
      </p:sp>
    </p:spTree>
    <p:extLst>
      <p:ext uri="{BB962C8B-B14F-4D97-AF65-F5344CB8AC3E}">
        <p14:creationId xmlns:p14="http://schemas.microsoft.com/office/powerpoint/2010/main" val="11093442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78413-EB45-4A8C-B940-E650E64A957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F311FC9-144A-40BF-8D48-8056484B24ED}"/>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C97C172C-FBCA-4BB9-9E23-26CD699BB016}"/>
              </a:ext>
            </a:extLst>
          </p:cNvPr>
          <p:cNvPicPr>
            <a:picLocks noChangeAspect="1"/>
          </p:cNvPicPr>
          <p:nvPr/>
        </p:nvPicPr>
        <p:blipFill>
          <a:blip r:embed="rId2"/>
          <a:stretch>
            <a:fillRect/>
          </a:stretch>
        </p:blipFill>
        <p:spPr>
          <a:xfrm>
            <a:off x="1104227" y="367276"/>
            <a:ext cx="6564117" cy="6490724"/>
          </a:xfrm>
          <a:prstGeom prst="rect">
            <a:avLst/>
          </a:prstGeom>
        </p:spPr>
      </p:pic>
    </p:spTree>
    <p:extLst>
      <p:ext uri="{BB962C8B-B14F-4D97-AF65-F5344CB8AC3E}">
        <p14:creationId xmlns:p14="http://schemas.microsoft.com/office/powerpoint/2010/main" val="44364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2"/>
          <p:cNvSpPr>
            <a:spLocks noGrp="1" noChangeArrowheads="1"/>
          </p:cNvSpPr>
          <p:nvPr>
            <p:ph type="title"/>
          </p:nvPr>
        </p:nvSpPr>
        <p:spPr>
          <a:xfrm>
            <a:off x="76200" y="76200"/>
            <a:ext cx="9015984" cy="731520"/>
          </a:xfrm>
          <a:solidFill>
            <a:srgbClr val="FFC000"/>
          </a:solidFill>
        </p:spPr>
        <p:txBody>
          <a:bodyPr>
            <a:normAutofit/>
          </a:bodyPr>
          <a:lstStyle/>
          <a:p>
            <a:pPr eaLnBrk="1" hangingPunct="1"/>
            <a:r>
              <a:rPr lang="en-US" altLang="ko-KR" sz="3600" b="1" dirty="0">
                <a:latin typeface="Verdana" panose="020B0604030504040204" pitchFamily="34" charset="0"/>
                <a:ea typeface="Verdana" panose="020B0604030504040204" pitchFamily="34" charset="0"/>
                <a:cs typeface="Verdana" panose="020B0604030504040204" pitchFamily="34" charset="0"/>
              </a:rPr>
              <a:t>2×2 Matrix (2D </a:t>
            </a:r>
            <a:r>
              <a:rPr lang="zh-CN" altLang="en-US" sz="3600" b="1" dirty="0">
                <a:latin typeface="Verdana" panose="020B0604030504040204" pitchFamily="34" charset="0"/>
                <a:ea typeface="Verdana" panose="020B0604030504040204" pitchFamily="34" charset="0"/>
                <a:cs typeface="Verdana" panose="020B0604030504040204" pitchFamily="34" charset="0"/>
              </a:rPr>
              <a:t>平移</a:t>
            </a:r>
            <a:r>
              <a:rPr lang="en-US" altLang="ko-KR" sz="3600" b="1" dirty="0">
                <a:latin typeface="Verdana" panose="020B0604030504040204" pitchFamily="34" charset="0"/>
                <a:ea typeface="Verdana" panose="020B0604030504040204" pitchFamily="34" charset="0"/>
                <a:cs typeface="Verdana" panose="020B0604030504040204" pitchFamily="34" charset="0"/>
              </a:rPr>
              <a:t>)</a:t>
            </a:r>
          </a:p>
        </p:txBody>
      </p:sp>
      <p:sp>
        <p:nvSpPr>
          <p:cNvPr id="12293" name="Rectangle 3"/>
          <p:cNvSpPr>
            <a:spLocks noGrp="1" noChangeArrowheads="1"/>
          </p:cNvSpPr>
          <p:nvPr>
            <p:ph type="body" idx="1"/>
          </p:nvPr>
        </p:nvSpPr>
        <p:spPr>
          <a:xfrm>
            <a:off x="0" y="870398"/>
            <a:ext cx="9067800" cy="6019800"/>
          </a:xfrm>
          <a:solidFill>
            <a:srgbClr val="FFFFC8"/>
          </a:solidFill>
        </p:spPr>
        <p:txBody>
          <a:bodyPr/>
          <a:lstStyle/>
          <a:p>
            <a:pPr eaLnBrk="1" hangingPunct="1"/>
            <a:r>
              <a:rPr lang="zh-CN" altLang="en-US" dirty="0">
                <a:latin typeface="Arial" panose="020B0604020202020204" pitchFamily="34" charset="0"/>
                <a:ea typeface="굴림" pitchFamily="34" charset="-127"/>
                <a:cs typeface="Arial" panose="020B0604020202020204" pitchFamily="34" charset="0"/>
              </a:rPr>
              <a:t>是否可以用</a:t>
            </a:r>
            <a:r>
              <a:rPr lang="en-US" altLang="ko-KR" dirty="0">
                <a:latin typeface="Arial" panose="020B0604020202020204" pitchFamily="34" charset="0"/>
                <a:ea typeface="굴림" pitchFamily="34" charset="-127"/>
                <a:cs typeface="Arial" panose="020B0604020202020204" pitchFamily="34" charset="0"/>
              </a:rPr>
              <a:t>2×2 matrix</a:t>
            </a:r>
            <a:r>
              <a:rPr lang="zh-CN" altLang="en-US" dirty="0">
                <a:latin typeface="Arial" panose="020B0604020202020204" pitchFamily="34" charset="0"/>
                <a:ea typeface="굴림" pitchFamily="34" charset="-127"/>
                <a:cs typeface="Arial" panose="020B0604020202020204" pitchFamily="34" charset="0"/>
              </a:rPr>
              <a:t>表示</a:t>
            </a:r>
            <a:r>
              <a:rPr lang="en-US" altLang="ko-KR" dirty="0">
                <a:latin typeface="Arial" panose="020B0604020202020204" pitchFamily="34" charset="0"/>
                <a:ea typeface="굴림" pitchFamily="34" charset="-127"/>
                <a:cs typeface="Arial" panose="020B0604020202020204" pitchFamily="34" charset="0"/>
              </a:rPr>
              <a:t>?</a:t>
            </a:r>
          </a:p>
          <a:p>
            <a:pPr eaLnBrk="1" hangingPunct="1">
              <a:buFont typeface="Wingdings" pitchFamily="2" charset="2"/>
              <a:buNone/>
            </a:pPr>
            <a:r>
              <a:rPr lang="en-US" altLang="ko-KR" dirty="0">
                <a:solidFill>
                  <a:srgbClr val="0000FF"/>
                </a:solidFill>
                <a:ea typeface="굴림" pitchFamily="34" charset="-127"/>
              </a:rPr>
              <a:t>	</a:t>
            </a:r>
          </a:p>
          <a:p>
            <a:pPr eaLnBrk="1" hangingPunct="1">
              <a:buFont typeface="Wingdings" pitchFamily="2" charset="2"/>
              <a:buNone/>
            </a:pPr>
            <a:r>
              <a:rPr lang="en-US" altLang="ko-KR" sz="2400" b="1" dirty="0">
                <a:solidFill>
                  <a:schemeClr val="accent2"/>
                </a:solidFill>
                <a:ea typeface="굴림" pitchFamily="34" charset="-127"/>
              </a:rPr>
              <a:t>2D </a:t>
            </a:r>
            <a:r>
              <a:rPr lang="zh-CN" altLang="en-US" sz="2400" b="1" dirty="0">
                <a:solidFill>
                  <a:schemeClr val="accent2"/>
                </a:solidFill>
                <a:ea typeface="굴림" pitchFamily="34" charset="-127"/>
              </a:rPr>
              <a:t>旋转</a:t>
            </a:r>
            <a:endParaRPr lang="en-US" altLang="ko-KR" sz="2400" b="1" dirty="0">
              <a:solidFill>
                <a:schemeClr val="accent2"/>
              </a:solidFill>
              <a:ea typeface="굴림" pitchFamily="34" charset="-127"/>
            </a:endParaRPr>
          </a:p>
        </p:txBody>
      </p:sp>
      <p:grpSp>
        <p:nvGrpSpPr>
          <p:cNvPr id="12294" name="Group 4"/>
          <p:cNvGrpSpPr>
            <a:grpSpLocks/>
          </p:cNvGrpSpPr>
          <p:nvPr/>
        </p:nvGrpSpPr>
        <p:grpSpPr bwMode="auto">
          <a:xfrm>
            <a:off x="1403648" y="2924944"/>
            <a:ext cx="2044080" cy="1270248"/>
            <a:chOff x="1152" y="2112"/>
            <a:chExt cx="783" cy="476"/>
          </a:xfrm>
        </p:grpSpPr>
        <p:graphicFrame>
          <p:nvGraphicFramePr>
            <p:cNvPr id="12290" name="Object 5"/>
            <p:cNvGraphicFramePr>
              <a:graphicFrameLocks noChangeAspect="1"/>
            </p:cNvGraphicFramePr>
            <p:nvPr/>
          </p:nvGraphicFramePr>
          <p:xfrm>
            <a:off x="1152" y="2112"/>
            <a:ext cx="783" cy="207"/>
          </p:xfrm>
          <a:graphic>
            <a:graphicData uri="http://schemas.openxmlformats.org/presentationml/2006/ole">
              <mc:AlternateContent xmlns:mc="http://schemas.openxmlformats.org/markup-compatibility/2006">
                <mc:Choice xmlns:v="urn:schemas-microsoft-com:vml" Requires="v">
                  <p:oleObj spid="_x0000_s2082" name="Equation" r:id="rId3" imgW="672840" imgH="177480" progId="Equation.3">
                    <p:embed/>
                  </p:oleObj>
                </mc:Choice>
                <mc:Fallback>
                  <p:oleObj name="Equation" r:id="rId3" imgW="672840" imgH="177480" progId="Equation.3">
                    <p:embed/>
                    <p:pic>
                      <p:nvPicPr>
                        <p:cNvPr id="1229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 y="2112"/>
                          <a:ext cx="783"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1" name="Object 6"/>
            <p:cNvGraphicFramePr>
              <a:graphicFrameLocks noChangeAspect="1"/>
            </p:cNvGraphicFramePr>
            <p:nvPr/>
          </p:nvGraphicFramePr>
          <p:xfrm>
            <a:off x="1152" y="2352"/>
            <a:ext cx="768" cy="236"/>
          </p:xfrm>
          <a:graphic>
            <a:graphicData uri="http://schemas.openxmlformats.org/presentationml/2006/ole">
              <mc:AlternateContent xmlns:mc="http://schemas.openxmlformats.org/markup-compatibility/2006">
                <mc:Choice xmlns:v="urn:schemas-microsoft-com:vml" Requires="v">
                  <p:oleObj spid="_x0000_s2083" name="Equation" r:id="rId5" imgW="660240" imgH="203040" progId="Equation.3">
                    <p:embed/>
                  </p:oleObj>
                </mc:Choice>
                <mc:Fallback>
                  <p:oleObj name="Equation" r:id="rId5" imgW="660240" imgH="203040" progId="Equation.3">
                    <p:embed/>
                    <p:pic>
                      <p:nvPicPr>
                        <p:cNvPr id="12291"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2" y="2352"/>
                          <a:ext cx="768"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2295" name="Text Box 7"/>
          <p:cNvSpPr txBox="1">
            <a:spLocks noChangeArrowheads="1"/>
          </p:cNvSpPr>
          <p:nvPr/>
        </p:nvSpPr>
        <p:spPr bwMode="auto">
          <a:xfrm>
            <a:off x="4800600" y="3276600"/>
            <a:ext cx="8286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itchFamily="18" charset="0"/>
                <a:ea typeface="굴림" pitchFamily="34" charset="-127"/>
              </a:defRPr>
            </a:lvl1pPr>
            <a:lvl2pPr marL="742950" indent="-285750" eaLnBrk="0" hangingPunct="0">
              <a:defRPr sz="2400">
                <a:solidFill>
                  <a:schemeClr val="tx1"/>
                </a:solidFill>
                <a:latin typeface="Times New Roman" pitchFamily="18" charset="0"/>
                <a:ea typeface="굴림" pitchFamily="34" charset="-127"/>
              </a:defRPr>
            </a:lvl2pPr>
            <a:lvl3pPr marL="1143000" indent="-228600" eaLnBrk="0" hangingPunct="0">
              <a:defRPr sz="2400">
                <a:solidFill>
                  <a:schemeClr val="tx1"/>
                </a:solidFill>
                <a:latin typeface="Times New Roman" pitchFamily="18" charset="0"/>
                <a:ea typeface="굴림" pitchFamily="34" charset="-127"/>
              </a:defRPr>
            </a:lvl3pPr>
            <a:lvl4pPr marL="1600200" indent="-228600" eaLnBrk="0" hangingPunct="0">
              <a:defRPr sz="2400">
                <a:solidFill>
                  <a:schemeClr val="tx1"/>
                </a:solidFill>
                <a:latin typeface="Times New Roman" pitchFamily="18" charset="0"/>
                <a:ea typeface="굴림" pitchFamily="34" charset="-127"/>
              </a:defRPr>
            </a:lvl4pPr>
            <a:lvl5pPr marL="2057400" indent="-228600" eaLnBrk="0" hangingPunct="0">
              <a:defRPr sz="2400">
                <a:solidFill>
                  <a:schemeClr val="tx1"/>
                </a:solidFill>
                <a:latin typeface="Times New Roman" pitchFamily="18" charset="0"/>
                <a:ea typeface="굴림"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eaLnBrk="1" hangingPunct="1"/>
            <a:r>
              <a:rPr lang="en-US" altLang="ko-KR"/>
              <a:t>NO!!</a:t>
            </a:r>
          </a:p>
        </p:txBody>
      </p:sp>
      <p:sp>
        <p:nvSpPr>
          <p:cNvPr id="12296" name="Text Box 8"/>
          <p:cNvSpPr txBox="1">
            <a:spLocks noChangeArrowheads="1"/>
          </p:cNvSpPr>
          <p:nvPr/>
        </p:nvSpPr>
        <p:spPr bwMode="auto">
          <a:xfrm>
            <a:off x="3066633" y="5019675"/>
            <a:ext cx="3009157" cy="461665"/>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굴림" pitchFamily="34" charset="-127"/>
              </a:defRPr>
            </a:lvl1pPr>
            <a:lvl2pPr marL="742950" indent="-285750" eaLnBrk="0" hangingPunct="0">
              <a:defRPr sz="2400">
                <a:solidFill>
                  <a:schemeClr val="tx1"/>
                </a:solidFill>
                <a:latin typeface="Times New Roman" pitchFamily="18" charset="0"/>
                <a:ea typeface="굴림" pitchFamily="34" charset="-127"/>
              </a:defRPr>
            </a:lvl2pPr>
            <a:lvl3pPr marL="1143000" indent="-228600" eaLnBrk="0" hangingPunct="0">
              <a:defRPr sz="2400">
                <a:solidFill>
                  <a:schemeClr val="tx1"/>
                </a:solidFill>
                <a:latin typeface="Times New Roman" pitchFamily="18" charset="0"/>
                <a:ea typeface="굴림" pitchFamily="34" charset="-127"/>
              </a:defRPr>
            </a:lvl3pPr>
            <a:lvl4pPr marL="1600200" indent="-228600" eaLnBrk="0" hangingPunct="0">
              <a:defRPr sz="2400">
                <a:solidFill>
                  <a:schemeClr val="tx1"/>
                </a:solidFill>
                <a:latin typeface="Times New Roman" pitchFamily="18" charset="0"/>
                <a:ea typeface="굴림" pitchFamily="34" charset="-127"/>
              </a:defRPr>
            </a:lvl4pPr>
            <a:lvl5pPr marL="2057400" indent="-228600" eaLnBrk="0" hangingPunct="0">
              <a:defRPr sz="2400">
                <a:solidFill>
                  <a:schemeClr val="tx1"/>
                </a:solidFill>
                <a:latin typeface="Times New Roman" pitchFamily="18" charset="0"/>
                <a:ea typeface="굴림"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ctr" eaLnBrk="1" hangingPunct="1"/>
            <a:r>
              <a:rPr lang="zh-CN" altLang="en-US" b="1" dirty="0">
                <a:solidFill>
                  <a:schemeClr val="accent2"/>
                </a:solidFill>
                <a:latin typeface="Arial" pitchFamily="34" charset="0"/>
              </a:rPr>
              <a:t>平移不是</a:t>
            </a:r>
            <a:r>
              <a:rPr lang="en-US" altLang="zh-CN" b="1" dirty="0">
                <a:solidFill>
                  <a:schemeClr val="accent2"/>
                </a:solidFill>
                <a:latin typeface="Arial" pitchFamily="34" charset="0"/>
              </a:rPr>
              <a:t>2D</a:t>
            </a:r>
            <a:r>
              <a:rPr lang="zh-CN" altLang="en-US" b="1" dirty="0">
                <a:solidFill>
                  <a:schemeClr val="accent2"/>
                </a:solidFill>
                <a:latin typeface="Arial" pitchFamily="34" charset="0"/>
              </a:rPr>
              <a:t>线性变换</a:t>
            </a:r>
            <a:endParaRPr lang="en-US" altLang="ko-KR" b="1" dirty="0">
              <a:solidFill>
                <a:schemeClr val="accent2"/>
              </a:solidFill>
              <a:latin typeface="Arial" pitchFamily="34" charset="0"/>
            </a:endParaRPr>
          </a:p>
        </p:txBody>
      </p:sp>
      <p:sp>
        <p:nvSpPr>
          <p:cNvPr id="9" name="Text Box 8">
            <a:extLst>
              <a:ext uri="{FF2B5EF4-FFF2-40B4-BE49-F238E27FC236}">
                <a16:creationId xmlns:a16="http://schemas.microsoft.com/office/drawing/2014/main" id="{B98E022B-CB9D-4840-9D48-833193119BB0}"/>
              </a:ext>
            </a:extLst>
          </p:cNvPr>
          <p:cNvSpPr txBox="1">
            <a:spLocks noChangeArrowheads="1"/>
          </p:cNvSpPr>
          <p:nvPr/>
        </p:nvSpPr>
        <p:spPr bwMode="auto">
          <a:xfrm>
            <a:off x="2020161" y="5854056"/>
            <a:ext cx="5232523" cy="461665"/>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2400">
                <a:solidFill>
                  <a:schemeClr val="tx1"/>
                </a:solidFill>
                <a:latin typeface="Times New Roman" pitchFamily="18" charset="0"/>
                <a:ea typeface="굴림" pitchFamily="34" charset="-127"/>
              </a:defRPr>
            </a:lvl1pPr>
            <a:lvl2pPr marL="742950" indent="-285750" eaLnBrk="0" hangingPunct="0">
              <a:defRPr sz="2400">
                <a:solidFill>
                  <a:schemeClr val="tx1"/>
                </a:solidFill>
                <a:latin typeface="Times New Roman" pitchFamily="18" charset="0"/>
                <a:ea typeface="굴림" pitchFamily="34" charset="-127"/>
              </a:defRPr>
            </a:lvl2pPr>
            <a:lvl3pPr marL="1143000" indent="-228600" eaLnBrk="0" hangingPunct="0">
              <a:defRPr sz="2400">
                <a:solidFill>
                  <a:schemeClr val="tx1"/>
                </a:solidFill>
                <a:latin typeface="Times New Roman" pitchFamily="18" charset="0"/>
                <a:ea typeface="굴림" pitchFamily="34" charset="-127"/>
              </a:defRPr>
            </a:lvl3pPr>
            <a:lvl4pPr marL="1600200" indent="-228600" eaLnBrk="0" hangingPunct="0">
              <a:defRPr sz="2400">
                <a:solidFill>
                  <a:schemeClr val="tx1"/>
                </a:solidFill>
                <a:latin typeface="Times New Roman" pitchFamily="18" charset="0"/>
                <a:ea typeface="굴림" pitchFamily="34" charset="-127"/>
              </a:defRPr>
            </a:lvl4pPr>
            <a:lvl5pPr marL="2057400" indent="-228600" eaLnBrk="0" hangingPunct="0">
              <a:defRPr sz="2400">
                <a:solidFill>
                  <a:schemeClr val="tx1"/>
                </a:solidFill>
                <a:latin typeface="Times New Roman" pitchFamily="18" charset="0"/>
                <a:ea typeface="굴림" pitchFamily="34" charset="-127"/>
              </a:defRPr>
            </a:lvl5pPr>
            <a:lvl6pPr marL="2514600" indent="-228600" eaLnBrk="0" fontAlgn="base" hangingPunct="0">
              <a:spcBef>
                <a:spcPct val="0"/>
              </a:spcBef>
              <a:spcAft>
                <a:spcPct val="0"/>
              </a:spcAft>
              <a:defRPr sz="2400">
                <a:solidFill>
                  <a:schemeClr val="tx1"/>
                </a:solidFill>
                <a:latin typeface="Times New Roman" pitchFamily="18" charset="0"/>
                <a:ea typeface="굴림" pitchFamily="34" charset="-127"/>
              </a:defRPr>
            </a:lvl6pPr>
            <a:lvl7pPr marL="2971800" indent="-228600" eaLnBrk="0" fontAlgn="base" hangingPunct="0">
              <a:spcBef>
                <a:spcPct val="0"/>
              </a:spcBef>
              <a:spcAft>
                <a:spcPct val="0"/>
              </a:spcAft>
              <a:defRPr sz="2400">
                <a:solidFill>
                  <a:schemeClr val="tx1"/>
                </a:solidFill>
                <a:latin typeface="Times New Roman" pitchFamily="18" charset="0"/>
                <a:ea typeface="굴림" pitchFamily="34" charset="-127"/>
              </a:defRPr>
            </a:lvl7pPr>
            <a:lvl8pPr marL="3429000" indent="-228600" eaLnBrk="0" fontAlgn="base" hangingPunct="0">
              <a:spcBef>
                <a:spcPct val="0"/>
              </a:spcBef>
              <a:spcAft>
                <a:spcPct val="0"/>
              </a:spcAft>
              <a:defRPr sz="2400">
                <a:solidFill>
                  <a:schemeClr val="tx1"/>
                </a:solidFill>
                <a:latin typeface="Times New Roman" pitchFamily="18" charset="0"/>
                <a:ea typeface="굴림" pitchFamily="34" charset="-127"/>
              </a:defRPr>
            </a:lvl8pPr>
            <a:lvl9pPr marL="3886200" indent="-228600" eaLnBrk="0" fontAlgn="base" hangingPunct="0">
              <a:spcBef>
                <a:spcPct val="0"/>
              </a:spcBef>
              <a:spcAft>
                <a:spcPct val="0"/>
              </a:spcAft>
              <a:defRPr sz="2400">
                <a:solidFill>
                  <a:schemeClr val="tx1"/>
                </a:solidFill>
                <a:latin typeface="Times New Roman" pitchFamily="18" charset="0"/>
                <a:ea typeface="굴림" pitchFamily="34" charset="-127"/>
              </a:defRPr>
            </a:lvl9pPr>
          </a:lstStyle>
          <a:p>
            <a:pPr algn="ctr" eaLnBrk="1" hangingPunct="1"/>
            <a:r>
              <a:rPr lang="zh-CN" altLang="en-US" b="1" dirty="0">
                <a:solidFill>
                  <a:srgbClr val="FF0000"/>
                </a:solidFill>
                <a:latin typeface="Arial" pitchFamily="34" charset="0"/>
              </a:rPr>
              <a:t>平移可以用齐次坐标表示为线性变换</a:t>
            </a:r>
            <a:endParaRPr lang="en-US" altLang="ko-KR" b="1" dirty="0">
              <a:solidFill>
                <a:srgbClr val="FF0000"/>
              </a:solidFill>
              <a:latin typeface="Arial" pitchFamily="34" charset="0"/>
            </a:endParaRPr>
          </a:p>
        </p:txBody>
      </p:sp>
    </p:spTree>
    <p:extLst>
      <p:ext uri="{BB962C8B-B14F-4D97-AF65-F5344CB8AC3E}">
        <p14:creationId xmlns:p14="http://schemas.microsoft.com/office/powerpoint/2010/main" val="1606264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7" name="Rectangle 2"/>
          <p:cNvSpPr>
            <a:spLocks noGrp="1" noChangeArrowheads="1"/>
          </p:cNvSpPr>
          <p:nvPr>
            <p:ph type="title"/>
          </p:nvPr>
        </p:nvSpPr>
        <p:spPr>
          <a:xfrm>
            <a:off x="76200" y="76200"/>
            <a:ext cx="9015984" cy="731520"/>
          </a:xfrm>
          <a:solidFill>
            <a:srgbClr val="FFC000"/>
          </a:solidFill>
        </p:spPr>
        <p:txBody>
          <a:bodyPr>
            <a:normAutofit/>
          </a:bodyPr>
          <a:lstStyle/>
          <a:p>
            <a:pPr eaLnBrk="1" hangingPunct="1"/>
            <a:r>
              <a:rPr lang="zh-CN" altLang="en-US" sz="3600" b="1" dirty="0">
                <a:latin typeface="Verdana" panose="020B0604030504040204" pitchFamily="34" charset="0"/>
                <a:ea typeface="Verdana" panose="020B0604030504040204" pitchFamily="34" charset="0"/>
                <a:cs typeface="Verdana" panose="020B0604030504040204" pitchFamily="34" charset="0"/>
              </a:rPr>
              <a:t>齐次坐标</a:t>
            </a:r>
            <a:endParaRPr lang="en-US" altLang="ko-KR" sz="3600" b="1" dirty="0">
              <a:latin typeface="Verdana" panose="020B0604030504040204" pitchFamily="34" charset="0"/>
              <a:ea typeface="Verdana" panose="020B0604030504040204" pitchFamily="34" charset="0"/>
              <a:cs typeface="Verdana" panose="020B0604030504040204" pitchFamily="34" charset="0"/>
            </a:endParaRPr>
          </a:p>
        </p:txBody>
      </p:sp>
      <p:sp>
        <p:nvSpPr>
          <p:cNvPr id="13318" name="Rectangle 3"/>
          <p:cNvSpPr>
            <a:spLocks noGrp="1" noChangeArrowheads="1"/>
          </p:cNvSpPr>
          <p:nvPr>
            <p:ph type="body" idx="1"/>
          </p:nvPr>
        </p:nvSpPr>
        <p:spPr>
          <a:xfrm>
            <a:off x="76200" y="762000"/>
            <a:ext cx="8991600" cy="6019800"/>
          </a:xfrm>
          <a:solidFill>
            <a:srgbClr val="FFFFC8"/>
          </a:solidFill>
        </p:spPr>
        <p:txBody>
          <a:bodyPr/>
          <a:lstStyle/>
          <a:p>
            <a:pPr eaLnBrk="1" hangingPunct="1"/>
            <a:endParaRPr lang="en-US" altLang="ko-KR" b="1" dirty="0">
              <a:latin typeface="Arial" panose="020B0604020202020204" pitchFamily="34" charset="0"/>
              <a:ea typeface="굴림" pitchFamily="34" charset="-127"/>
              <a:cs typeface="Arial" panose="020B0604020202020204" pitchFamily="34" charset="0"/>
            </a:endParaRPr>
          </a:p>
          <a:p>
            <a:pPr eaLnBrk="1" hangingPunct="1"/>
            <a:r>
              <a:rPr lang="en-US" altLang="ko-KR" b="1" dirty="0">
                <a:latin typeface="Arial" panose="020B0604020202020204" pitchFamily="34" charset="0"/>
                <a:ea typeface="굴림" pitchFamily="34" charset="-127"/>
                <a:cs typeface="Arial" panose="020B0604020202020204" pitchFamily="34" charset="0"/>
              </a:rPr>
              <a:t>2D </a:t>
            </a:r>
            <a:r>
              <a:rPr lang="zh-CN" altLang="en-US" b="1" dirty="0">
                <a:latin typeface="Arial" panose="020B0604020202020204" pitchFamily="34" charset="0"/>
                <a:ea typeface="굴림" pitchFamily="34" charset="-127"/>
                <a:cs typeface="Arial" panose="020B0604020202020204" pitchFamily="34" charset="0"/>
              </a:rPr>
              <a:t>平移可以表示为 </a:t>
            </a:r>
            <a:r>
              <a:rPr lang="en-US" altLang="ko-KR" b="1" dirty="0">
                <a:latin typeface="Arial" panose="020B0604020202020204" pitchFamily="34" charset="0"/>
                <a:ea typeface="굴림" pitchFamily="34" charset="-127"/>
                <a:cs typeface="Arial" panose="020B0604020202020204" pitchFamily="34" charset="0"/>
              </a:rPr>
              <a:t>3×3 </a:t>
            </a:r>
            <a:r>
              <a:rPr lang="zh-CN" altLang="en-US" b="1" dirty="0">
                <a:latin typeface="Arial" panose="020B0604020202020204" pitchFamily="34" charset="0"/>
                <a:ea typeface="굴림" pitchFamily="34" charset="-127"/>
                <a:cs typeface="Arial" panose="020B0604020202020204" pitchFamily="34" charset="0"/>
              </a:rPr>
              <a:t>矩阵</a:t>
            </a:r>
            <a:endParaRPr lang="en-US" altLang="ko-KR" b="1" dirty="0">
              <a:latin typeface="Arial" panose="020B0604020202020204" pitchFamily="34" charset="0"/>
              <a:ea typeface="굴림" pitchFamily="34" charset="-127"/>
              <a:cs typeface="Arial" panose="020B0604020202020204" pitchFamily="34" charset="0"/>
            </a:endParaRPr>
          </a:p>
          <a:p>
            <a:pPr lvl="1" eaLnBrk="1" hangingPunct="1"/>
            <a:r>
              <a:rPr lang="zh-CN" altLang="en-US" dirty="0">
                <a:latin typeface="Arial" panose="020B0604020202020204" pitchFamily="34" charset="0"/>
                <a:ea typeface="굴림" pitchFamily="34" charset="-127"/>
                <a:cs typeface="Arial" panose="020B0604020202020204" pitchFamily="34" charset="0"/>
              </a:rPr>
              <a:t>用齐次坐标表示点</a:t>
            </a:r>
            <a:endParaRPr lang="en-US" altLang="ko-KR" dirty="0">
              <a:latin typeface="Arial" panose="020B0604020202020204" pitchFamily="34" charset="0"/>
              <a:ea typeface="굴림" pitchFamily="34" charset="-127"/>
              <a:cs typeface="Arial" panose="020B0604020202020204" pitchFamily="34" charset="0"/>
            </a:endParaRPr>
          </a:p>
        </p:txBody>
      </p:sp>
      <p:grpSp>
        <p:nvGrpSpPr>
          <p:cNvPr id="13319" name="Group 4"/>
          <p:cNvGrpSpPr>
            <a:grpSpLocks/>
          </p:cNvGrpSpPr>
          <p:nvPr/>
        </p:nvGrpSpPr>
        <p:grpSpPr bwMode="auto">
          <a:xfrm>
            <a:off x="320824" y="3487043"/>
            <a:ext cx="1800227" cy="1177925"/>
            <a:chOff x="1130" y="2112"/>
            <a:chExt cx="820" cy="476"/>
          </a:xfrm>
          <a:solidFill>
            <a:srgbClr val="FFFFC8"/>
          </a:solidFill>
        </p:grpSpPr>
        <p:graphicFrame>
          <p:nvGraphicFramePr>
            <p:cNvPr id="13315" name="Object 5"/>
            <p:cNvGraphicFramePr>
              <a:graphicFrameLocks noChangeAspect="1"/>
            </p:cNvGraphicFramePr>
            <p:nvPr/>
          </p:nvGraphicFramePr>
          <p:xfrm>
            <a:off x="1137" y="2112"/>
            <a:ext cx="813" cy="207"/>
          </p:xfrm>
          <a:graphic>
            <a:graphicData uri="http://schemas.openxmlformats.org/presentationml/2006/ole">
              <mc:AlternateContent xmlns:mc="http://schemas.openxmlformats.org/markup-compatibility/2006">
                <mc:Choice xmlns:v="urn:schemas-microsoft-com:vml" Requires="v">
                  <p:oleObj spid="_x0000_s3122" name="Equation" r:id="rId3" imgW="698400" imgH="177480" progId="Equation.3">
                    <p:embed/>
                  </p:oleObj>
                </mc:Choice>
                <mc:Fallback>
                  <p:oleObj name="Equation" r:id="rId3" imgW="698400" imgH="177480" progId="Equation.3">
                    <p:embed/>
                    <p:pic>
                      <p:nvPicPr>
                        <p:cNvPr id="13315" name="Object 5"/>
                        <p:cNvPicPr>
                          <a:picLocks noChangeAspect="1" noChangeArrowheads="1"/>
                        </p:cNvPicPr>
                        <p:nvPr/>
                      </p:nvPicPr>
                      <p:blipFill>
                        <a:blip r:embed="rId4"/>
                        <a:srcRect/>
                        <a:stretch>
                          <a:fillRect/>
                        </a:stretch>
                      </p:blipFill>
                      <p:spPr bwMode="auto">
                        <a:xfrm>
                          <a:off x="1137" y="2112"/>
                          <a:ext cx="813" cy="20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3316" name="Object 6"/>
            <p:cNvGraphicFramePr>
              <a:graphicFrameLocks noChangeAspect="1"/>
            </p:cNvGraphicFramePr>
            <p:nvPr/>
          </p:nvGraphicFramePr>
          <p:xfrm>
            <a:off x="1130" y="2352"/>
            <a:ext cx="813" cy="236"/>
          </p:xfrm>
          <a:graphic>
            <a:graphicData uri="http://schemas.openxmlformats.org/presentationml/2006/ole">
              <mc:AlternateContent xmlns:mc="http://schemas.openxmlformats.org/markup-compatibility/2006">
                <mc:Choice xmlns:v="urn:schemas-microsoft-com:vml" Requires="v">
                  <p:oleObj spid="_x0000_s3123" name="Equation" r:id="rId5" imgW="698400" imgH="203040" progId="Equation.3">
                    <p:embed/>
                  </p:oleObj>
                </mc:Choice>
                <mc:Fallback>
                  <p:oleObj name="Equation" r:id="rId5" imgW="698400" imgH="203040" progId="Equation.3">
                    <p:embed/>
                    <p:pic>
                      <p:nvPicPr>
                        <p:cNvPr id="13316" name="Object 6"/>
                        <p:cNvPicPr>
                          <a:picLocks noChangeAspect="1" noChangeArrowheads="1"/>
                        </p:cNvPicPr>
                        <p:nvPr/>
                      </p:nvPicPr>
                      <p:blipFill>
                        <a:blip r:embed="rId6"/>
                        <a:srcRect/>
                        <a:stretch>
                          <a:fillRect/>
                        </a:stretch>
                      </p:blipFill>
                      <p:spPr bwMode="auto">
                        <a:xfrm>
                          <a:off x="1130" y="2352"/>
                          <a:ext cx="813"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13314" name="Object 7"/>
          <p:cNvGraphicFramePr>
            <a:graphicFrameLocks noChangeAspect="1"/>
          </p:cNvGraphicFramePr>
          <p:nvPr/>
        </p:nvGraphicFramePr>
        <p:xfrm>
          <a:off x="2987824" y="3140968"/>
          <a:ext cx="3443386" cy="1752600"/>
        </p:xfrm>
        <a:graphic>
          <a:graphicData uri="http://schemas.openxmlformats.org/presentationml/2006/ole">
            <mc:AlternateContent xmlns:mc="http://schemas.openxmlformats.org/markup-compatibility/2006">
              <mc:Choice xmlns:v="urn:schemas-microsoft-com:vml" Requires="v">
                <p:oleObj spid="_x0000_s3124" name="Equation" r:id="rId7" imgW="1371600" imgH="698400" progId="Equation.3">
                  <p:embed/>
                </p:oleObj>
              </mc:Choice>
              <mc:Fallback>
                <p:oleObj name="Equation" r:id="rId7" imgW="1371600" imgH="698400" progId="Equation.3">
                  <p:embed/>
                  <p:pic>
                    <p:nvPicPr>
                      <p:cNvPr id="13314" name="Object 7"/>
                      <p:cNvPicPr>
                        <a:picLocks noChangeAspect="1" noChangeArrowheads="1"/>
                      </p:cNvPicPr>
                      <p:nvPr/>
                    </p:nvPicPr>
                    <p:blipFill>
                      <a:blip r:embed="rId8"/>
                      <a:srcRect/>
                      <a:stretch>
                        <a:fillRect/>
                      </a:stretch>
                    </p:blipFill>
                    <p:spPr bwMode="auto">
                      <a:xfrm>
                        <a:off x="2987824" y="3140968"/>
                        <a:ext cx="3443386" cy="1752600"/>
                      </a:xfrm>
                      <a:prstGeom prst="rect">
                        <a:avLst/>
                      </a:prstGeom>
                      <a:noFill/>
                      <a:ln>
                        <a:noFill/>
                      </a:ln>
                      <a:effectLst/>
                    </p:spPr>
                  </p:pic>
                </p:oleObj>
              </mc:Fallback>
            </mc:AlternateContent>
          </a:graphicData>
        </a:graphic>
      </p:graphicFrame>
      <p:pic>
        <p:nvPicPr>
          <p:cNvPr id="8" name="Picture 393">
            <a:extLst>
              <a:ext uri="{FF2B5EF4-FFF2-40B4-BE49-F238E27FC236}">
                <a16:creationId xmlns:a16="http://schemas.microsoft.com/office/drawing/2014/main" id="{A1F46CD0-80C6-4557-8976-27725C42FFD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0574" r="76690"/>
          <a:stretch/>
        </p:blipFill>
        <p:spPr bwMode="auto">
          <a:xfrm>
            <a:off x="6530305" y="1335721"/>
            <a:ext cx="2438399" cy="49782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53556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a:extLst>
              <a:ext uri="{FF2B5EF4-FFF2-40B4-BE49-F238E27FC236}">
                <a16:creationId xmlns:a16="http://schemas.microsoft.com/office/drawing/2014/main" id="{DF7E382A-3BCA-4AE5-80EC-E572D4082308}"/>
              </a:ext>
            </a:extLst>
          </p:cNvPr>
          <p:cNvSpPr>
            <a:spLocks noGrp="1" noChangeArrowheads="1"/>
          </p:cNvSpPr>
          <p:nvPr>
            <p:ph type="title"/>
          </p:nvPr>
        </p:nvSpPr>
        <p:spPr/>
        <p:txBody>
          <a:bodyPr>
            <a:normAutofit/>
          </a:bodyPr>
          <a:lstStyle/>
          <a:p>
            <a:r>
              <a:rPr lang="en-US" altLang="en-US" dirty="0"/>
              <a:t>Homogeneous Coordinates</a:t>
            </a:r>
            <a:r>
              <a:rPr lang="zh-CN" altLang="en-US" dirty="0"/>
              <a:t>齐次坐标</a:t>
            </a:r>
            <a:endParaRPr lang="en-US" altLang="en-US" dirty="0"/>
          </a:p>
        </p:txBody>
      </p:sp>
      <p:sp>
        <p:nvSpPr>
          <p:cNvPr id="103427" name="Rectangle 3">
            <a:extLst>
              <a:ext uri="{FF2B5EF4-FFF2-40B4-BE49-F238E27FC236}">
                <a16:creationId xmlns:a16="http://schemas.microsoft.com/office/drawing/2014/main" id="{5B649A91-6A34-4997-BC96-BC6B7407F7D5}"/>
              </a:ext>
            </a:extLst>
          </p:cNvPr>
          <p:cNvSpPr>
            <a:spLocks noGrp="1" noChangeArrowheads="1"/>
          </p:cNvSpPr>
          <p:nvPr>
            <p:ph type="body" idx="1"/>
          </p:nvPr>
        </p:nvSpPr>
        <p:spPr>
          <a:xfrm>
            <a:off x="457200" y="1600200"/>
            <a:ext cx="8507288" cy="4876800"/>
          </a:xfrm>
        </p:spPr>
        <p:txBody>
          <a:bodyPr>
            <a:normAutofit/>
          </a:bodyPr>
          <a:lstStyle/>
          <a:p>
            <a:r>
              <a:rPr lang="zh-CN" altLang="en-US" dirty="0"/>
              <a:t>使用齐次坐标，使得可以用矩阵表示仿射变换</a:t>
            </a:r>
            <a:endParaRPr lang="en-US" altLang="zh-CN" dirty="0"/>
          </a:p>
          <a:p>
            <a:pPr marL="0" indent="0">
              <a:buNone/>
            </a:pPr>
            <a:endParaRPr lang="en-US" altLang="en-US" dirty="0"/>
          </a:p>
          <a:p>
            <a:r>
              <a:rPr lang="zh-CN" altLang="en-US" dirty="0"/>
              <a:t>将</a:t>
            </a:r>
            <a:r>
              <a:rPr lang="en-US" altLang="en-US" dirty="0"/>
              <a:t>R</a:t>
            </a:r>
            <a:r>
              <a:rPr lang="en-US" altLang="en-US" baseline="30000" dirty="0"/>
              <a:t>n</a:t>
            </a:r>
            <a:r>
              <a:rPr lang="en-US" altLang="en-US" dirty="0"/>
              <a:t> </a:t>
            </a:r>
            <a:r>
              <a:rPr lang="zh-CN" altLang="en-US" dirty="0"/>
              <a:t>中的点转化为</a:t>
            </a:r>
            <a:r>
              <a:rPr lang="en-US" altLang="zh-CN" dirty="0"/>
              <a:t>n+1</a:t>
            </a:r>
            <a:r>
              <a:rPr lang="zh-CN" altLang="en-US" dirty="0"/>
              <a:t>维空间中的坐标</a:t>
            </a:r>
            <a:r>
              <a:rPr lang="en-US" altLang="en-US" dirty="0"/>
              <a:t> </a:t>
            </a:r>
          </a:p>
          <a:p>
            <a:endParaRPr lang="en-US" altLang="en-US" dirty="0"/>
          </a:p>
          <a:p>
            <a:r>
              <a:rPr lang="en-US" altLang="en-US" dirty="0"/>
              <a:t>R</a:t>
            </a:r>
            <a:r>
              <a:rPr lang="en-US" altLang="en-US" baseline="30000" dirty="0"/>
              <a:t>3</a:t>
            </a:r>
            <a:r>
              <a:rPr lang="en-US" altLang="en-US" dirty="0"/>
              <a:t> (</a:t>
            </a:r>
            <a:r>
              <a:rPr lang="en-US" altLang="en-US" i="1" dirty="0">
                <a:latin typeface="Times New Roman" panose="02020603050405020304" pitchFamily="18" charset="0"/>
              </a:rPr>
              <a:t>x y z</a:t>
            </a:r>
            <a:r>
              <a:rPr lang="en-US" altLang="en-US" dirty="0"/>
              <a:t>) </a:t>
            </a:r>
            <a:r>
              <a:rPr lang="zh-CN" altLang="en-US" dirty="0"/>
              <a:t>中的点具有形式：</a:t>
            </a:r>
            <a:r>
              <a:rPr lang="en-US" altLang="en-US" dirty="0"/>
              <a:t>(</a:t>
            </a:r>
            <a:r>
              <a:rPr lang="en-US" altLang="en-US" i="1" dirty="0">
                <a:latin typeface="Times New Roman" panose="02020603050405020304" pitchFamily="18" charset="0"/>
              </a:rPr>
              <a:t>x y z w</a:t>
            </a:r>
            <a:r>
              <a:rPr lang="en-US" altLang="en-US" dirty="0"/>
              <a:t>)</a:t>
            </a:r>
          </a:p>
          <a:p>
            <a:endParaRPr lang="en-US" altLang="en-US" dirty="0"/>
          </a:p>
          <a:p>
            <a:r>
              <a:rPr lang="zh-CN" altLang="en-US" dirty="0"/>
              <a:t>点的齐次坐标</a:t>
            </a:r>
            <a:r>
              <a:rPr lang="en-US" altLang="zh-CN" dirty="0"/>
              <a:t> </a:t>
            </a:r>
            <a:r>
              <a:rPr lang="en-US" altLang="en-US" dirty="0"/>
              <a:t>w=1</a:t>
            </a:r>
          </a:p>
          <a:p>
            <a:endParaRPr lang="en-US" altLang="en-US" dirty="0"/>
          </a:p>
          <a:p>
            <a:r>
              <a:rPr lang="zh-CN" altLang="en-US" dirty="0"/>
              <a:t>向量的齐次坐标</a:t>
            </a:r>
            <a:r>
              <a:rPr lang="en-US" altLang="en-US" dirty="0"/>
              <a:t>w=0,</a:t>
            </a:r>
            <a:r>
              <a:rPr lang="zh-CN" altLang="en-US" dirty="0"/>
              <a:t> 因此坐标架原点的变化对向量没有影响</a:t>
            </a:r>
            <a:endParaRPr lang="en-US" altLang="en-US" dirty="0"/>
          </a:p>
          <a:p>
            <a:endParaRPr lang="en-US" altLang="en-US" dirty="0"/>
          </a:p>
        </p:txBody>
      </p:sp>
    </p:spTree>
    <p:extLst>
      <p:ext uri="{BB962C8B-B14F-4D97-AF65-F5344CB8AC3E}">
        <p14:creationId xmlns:p14="http://schemas.microsoft.com/office/powerpoint/2010/main" val="8687003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FE0EF450-0BB2-49FB-9E82-1185436540C6}"/>
              </a:ext>
            </a:extLst>
          </p:cNvPr>
          <p:cNvSpPr>
            <a:spLocks noGrp="1" noChangeArrowheads="1"/>
          </p:cNvSpPr>
          <p:nvPr>
            <p:ph type="title"/>
          </p:nvPr>
        </p:nvSpPr>
        <p:spPr/>
        <p:txBody>
          <a:bodyPr/>
          <a:lstStyle/>
          <a:p>
            <a:r>
              <a:rPr lang="en-US" altLang="en-US" dirty="0"/>
              <a:t>Homogeneous Coordinates</a:t>
            </a:r>
            <a:r>
              <a:rPr lang="zh-CN" altLang="en-US" dirty="0"/>
              <a:t>齐次坐标</a:t>
            </a:r>
            <a:endParaRPr lang="en-US" altLang="en-US" dirty="0"/>
          </a:p>
        </p:txBody>
      </p:sp>
      <p:sp>
        <p:nvSpPr>
          <p:cNvPr id="105475" name="Rectangle 3">
            <a:extLst>
              <a:ext uri="{FF2B5EF4-FFF2-40B4-BE49-F238E27FC236}">
                <a16:creationId xmlns:a16="http://schemas.microsoft.com/office/drawing/2014/main" id="{3BF8346F-D550-48F2-8327-2E42700E321D}"/>
              </a:ext>
            </a:extLst>
          </p:cNvPr>
          <p:cNvSpPr>
            <a:spLocks noGrp="1" noChangeArrowheads="1"/>
          </p:cNvSpPr>
          <p:nvPr>
            <p:ph type="body" idx="1"/>
          </p:nvPr>
        </p:nvSpPr>
        <p:spPr/>
        <p:txBody>
          <a:bodyPr/>
          <a:lstStyle/>
          <a:p>
            <a:r>
              <a:rPr lang="zh-CN" altLang="en-US" dirty="0"/>
              <a:t>将</a:t>
            </a:r>
            <a:r>
              <a:rPr lang="en-US" altLang="en-US" dirty="0"/>
              <a:t>R</a:t>
            </a:r>
            <a:r>
              <a:rPr lang="en-US" altLang="en-US" baseline="30000" dirty="0"/>
              <a:t>3</a:t>
            </a:r>
            <a:r>
              <a:rPr lang="en-US" altLang="en-US" dirty="0"/>
              <a:t> </a:t>
            </a:r>
            <a:r>
              <a:rPr lang="zh-CN" altLang="en-US" dirty="0"/>
              <a:t>坐标转换为齐次形式</a:t>
            </a:r>
            <a:endParaRPr lang="en-US" altLang="en-US" dirty="0"/>
          </a:p>
          <a:p>
            <a:pPr lvl="1"/>
            <a:r>
              <a:rPr lang="zh-CN" altLang="en-US" dirty="0"/>
              <a:t>取任意</a:t>
            </a:r>
            <a:r>
              <a:rPr lang="en-US" altLang="en-US" i="1" dirty="0">
                <a:latin typeface="Times New Roman" panose="02020603050405020304" pitchFamily="18" charset="0"/>
              </a:rPr>
              <a:t>w</a:t>
            </a:r>
            <a:r>
              <a:rPr lang="zh-CN" altLang="en-US" i="1" dirty="0">
                <a:latin typeface="Times New Roman" panose="02020603050405020304" pitchFamily="18" charset="0"/>
              </a:rPr>
              <a:t>（非零）</a:t>
            </a:r>
            <a:r>
              <a:rPr lang="en-US" altLang="en-US" dirty="0"/>
              <a:t>, </a:t>
            </a:r>
            <a:r>
              <a:rPr lang="zh-CN" altLang="en-US" dirty="0"/>
              <a:t>转化如下：</a:t>
            </a:r>
            <a:endParaRPr lang="en-US" altLang="en-US" dirty="0"/>
          </a:p>
          <a:p>
            <a:pPr>
              <a:buFontTx/>
              <a:buNone/>
            </a:pPr>
            <a:r>
              <a:rPr lang="en-US" altLang="en-US" i="1" dirty="0"/>
              <a:t>		</a:t>
            </a:r>
            <a:r>
              <a:rPr lang="en-US" altLang="en-US" dirty="0"/>
              <a:t>(</a:t>
            </a:r>
            <a:r>
              <a:rPr lang="en-US" altLang="en-US" i="1" dirty="0">
                <a:latin typeface="Times New Roman" panose="02020603050405020304" pitchFamily="18" charset="0"/>
              </a:rPr>
              <a:t>x y z</a:t>
            </a:r>
            <a:r>
              <a:rPr lang="en-US" altLang="en-US" dirty="0"/>
              <a:t>) =&gt; (</a:t>
            </a:r>
            <a:r>
              <a:rPr lang="en-US" altLang="en-US" i="1" dirty="0" err="1">
                <a:latin typeface="Times New Roman" panose="02020603050405020304" pitchFamily="18" charset="0"/>
              </a:rPr>
              <a:t>xw</a:t>
            </a:r>
            <a:r>
              <a:rPr lang="en-US" altLang="en-US" i="1" dirty="0">
                <a:latin typeface="Times New Roman" panose="02020603050405020304" pitchFamily="18" charset="0"/>
              </a:rPr>
              <a:t> </a:t>
            </a:r>
            <a:r>
              <a:rPr lang="en-US" altLang="en-US" i="1" dirty="0" err="1">
                <a:latin typeface="Times New Roman" panose="02020603050405020304" pitchFamily="18" charset="0"/>
              </a:rPr>
              <a:t>yw</a:t>
            </a:r>
            <a:r>
              <a:rPr lang="en-US" altLang="en-US" i="1" dirty="0">
                <a:latin typeface="Times New Roman" panose="02020603050405020304" pitchFamily="18" charset="0"/>
              </a:rPr>
              <a:t> </a:t>
            </a:r>
            <a:r>
              <a:rPr lang="en-US" altLang="en-US" i="1" dirty="0" err="1">
                <a:latin typeface="Times New Roman" panose="02020603050405020304" pitchFamily="18" charset="0"/>
              </a:rPr>
              <a:t>zw</a:t>
            </a:r>
            <a:r>
              <a:rPr lang="en-US" altLang="en-US" i="1" dirty="0">
                <a:latin typeface="Times New Roman" panose="02020603050405020304" pitchFamily="18" charset="0"/>
              </a:rPr>
              <a:t> w</a:t>
            </a:r>
            <a:r>
              <a:rPr lang="en-US" altLang="en-US" dirty="0"/>
              <a:t>)</a:t>
            </a:r>
            <a:endParaRPr lang="en-US" altLang="en-US" i="1" dirty="0"/>
          </a:p>
          <a:p>
            <a:pPr lvl="1"/>
            <a:r>
              <a:rPr lang="zh-CN" altLang="en-US" dirty="0"/>
              <a:t>标准形式</a:t>
            </a:r>
            <a:r>
              <a:rPr lang="en-US" altLang="en-US" i="1" dirty="0">
                <a:latin typeface="Times New Roman" panose="02020603050405020304" pitchFamily="18" charset="0"/>
              </a:rPr>
              <a:t>w</a:t>
            </a:r>
            <a:r>
              <a:rPr lang="en-US" altLang="en-US" dirty="0"/>
              <a:t> </a:t>
            </a:r>
            <a:r>
              <a:rPr lang="en-US" altLang="zh-CN" dirty="0"/>
              <a:t>=</a:t>
            </a:r>
            <a:r>
              <a:rPr lang="en-US" altLang="en-US" dirty="0"/>
              <a:t> 1:</a:t>
            </a:r>
          </a:p>
          <a:p>
            <a:pPr>
              <a:buFontTx/>
              <a:buNone/>
            </a:pPr>
            <a:r>
              <a:rPr lang="en-US" altLang="en-US" i="1" dirty="0"/>
              <a:t>		</a:t>
            </a:r>
            <a:r>
              <a:rPr lang="en-US" altLang="en-US" dirty="0"/>
              <a:t>(</a:t>
            </a:r>
            <a:r>
              <a:rPr lang="en-US" altLang="en-US" i="1" dirty="0">
                <a:latin typeface="Times New Roman" panose="02020603050405020304" pitchFamily="18" charset="0"/>
              </a:rPr>
              <a:t>x y z</a:t>
            </a:r>
            <a:r>
              <a:rPr lang="en-US" altLang="en-US" dirty="0"/>
              <a:t>) =&gt; (</a:t>
            </a:r>
            <a:r>
              <a:rPr lang="en-US" altLang="en-US" i="1" dirty="0">
                <a:latin typeface="Times New Roman" panose="02020603050405020304" pitchFamily="18" charset="0"/>
              </a:rPr>
              <a:t>x y z </a:t>
            </a:r>
            <a:r>
              <a:rPr lang="en-US" altLang="en-US" dirty="0">
                <a:latin typeface="Times New Roman" panose="02020603050405020304" pitchFamily="18" charset="0"/>
              </a:rPr>
              <a:t>1</a:t>
            </a:r>
            <a:r>
              <a:rPr lang="en-US" altLang="en-US" dirty="0"/>
              <a:t>)</a:t>
            </a:r>
          </a:p>
          <a:p>
            <a:pPr>
              <a:buFontTx/>
              <a:buNone/>
            </a:pPr>
            <a:endParaRPr lang="en-US" altLang="en-US" i="1" dirty="0"/>
          </a:p>
          <a:p>
            <a:r>
              <a:rPr lang="zh-CN" altLang="en-US" dirty="0"/>
              <a:t>将齐次坐标转换回</a:t>
            </a:r>
            <a:r>
              <a:rPr lang="en-US" altLang="en-US" b="1" i="1" dirty="0">
                <a:latin typeface="Times New Roman" panose="02020603050405020304" pitchFamily="18" charset="0"/>
              </a:rPr>
              <a:t>R</a:t>
            </a:r>
            <a:r>
              <a:rPr lang="en-US" altLang="en-US" baseline="30000" dirty="0"/>
              <a:t>3</a:t>
            </a:r>
            <a:endParaRPr lang="en-US" altLang="en-US" dirty="0">
              <a:latin typeface="Times New Roman" panose="02020603050405020304" pitchFamily="18" charset="0"/>
            </a:endParaRPr>
          </a:p>
          <a:p>
            <a:pPr>
              <a:buFontTx/>
              <a:buNone/>
            </a:pPr>
            <a:r>
              <a:rPr lang="en-US" altLang="en-US" dirty="0">
                <a:latin typeface="Times New Roman" panose="02020603050405020304" pitchFamily="18" charset="0"/>
              </a:rPr>
              <a:t>		(</a:t>
            </a:r>
            <a:r>
              <a:rPr lang="en-US" altLang="en-US" i="1" dirty="0">
                <a:latin typeface="Times New Roman" panose="02020603050405020304" pitchFamily="18" charset="0"/>
              </a:rPr>
              <a:t>x'  y'  z'  w</a:t>
            </a:r>
            <a:r>
              <a:rPr lang="en-US" altLang="en-US" dirty="0">
                <a:latin typeface="Times New Roman" panose="02020603050405020304" pitchFamily="18" charset="0"/>
              </a:rPr>
              <a:t>) </a:t>
            </a:r>
            <a:r>
              <a:rPr lang="en-US" altLang="en-US" dirty="0"/>
              <a:t>=&gt; </a:t>
            </a:r>
            <a:r>
              <a:rPr lang="en-US" altLang="en-US" dirty="0">
                <a:latin typeface="Times New Roman" panose="02020603050405020304" pitchFamily="18" charset="0"/>
              </a:rPr>
              <a:t>(</a:t>
            </a:r>
            <a:r>
              <a:rPr lang="en-US" altLang="en-US" i="1" dirty="0">
                <a:latin typeface="Times New Roman" panose="02020603050405020304" pitchFamily="18" charset="0"/>
              </a:rPr>
              <a:t>x'/w  y'/w  z'/w</a:t>
            </a:r>
            <a:r>
              <a:rPr lang="en-US" altLang="en-US" dirty="0">
                <a:latin typeface="Times New Roman" panose="02020603050405020304" pitchFamily="18" charset="0"/>
              </a:rPr>
              <a:t>)</a:t>
            </a:r>
          </a:p>
          <a:p>
            <a:r>
              <a:rPr lang="zh-CN" altLang="en-US" dirty="0"/>
              <a:t>如果</a:t>
            </a:r>
            <a:r>
              <a:rPr lang="en-US" altLang="en-US" i="1" dirty="0">
                <a:latin typeface="Times New Roman" panose="02020603050405020304" pitchFamily="18" charset="0"/>
              </a:rPr>
              <a:t>w</a:t>
            </a:r>
            <a:r>
              <a:rPr lang="en-US" altLang="en-US" dirty="0">
                <a:latin typeface="Times New Roman" panose="02020603050405020304" pitchFamily="18" charset="0"/>
              </a:rPr>
              <a:t> = 1, </a:t>
            </a:r>
            <a:r>
              <a:rPr lang="zh-CN" altLang="en-US" dirty="0">
                <a:latin typeface="Times New Roman" panose="02020603050405020304" pitchFamily="18" charset="0"/>
              </a:rPr>
              <a:t>则</a:t>
            </a:r>
            <a:endParaRPr lang="en-US" altLang="en-US" i="1" dirty="0">
              <a:latin typeface="Times New Roman" panose="02020603050405020304" pitchFamily="18" charset="0"/>
            </a:endParaRPr>
          </a:p>
          <a:p>
            <a:pPr>
              <a:buFontTx/>
              <a:buNone/>
            </a:pPr>
            <a:r>
              <a:rPr lang="en-US" altLang="en-US" dirty="0">
                <a:latin typeface="Times New Roman" panose="02020603050405020304" pitchFamily="18" charset="0"/>
              </a:rPr>
              <a:t>		(</a:t>
            </a:r>
            <a:r>
              <a:rPr lang="en-US" altLang="en-US" i="1" dirty="0">
                <a:latin typeface="Times New Roman" panose="02020603050405020304" pitchFamily="18" charset="0"/>
              </a:rPr>
              <a:t>x'  y'  z' </a:t>
            </a:r>
            <a:r>
              <a:rPr lang="en-US" altLang="en-US" dirty="0">
                <a:latin typeface="Times New Roman" panose="02020603050405020304" pitchFamily="18" charset="0"/>
              </a:rPr>
              <a:t>1) </a:t>
            </a:r>
            <a:r>
              <a:rPr lang="en-US" altLang="en-US" dirty="0"/>
              <a:t>=&gt; </a:t>
            </a:r>
            <a:r>
              <a:rPr lang="en-US" altLang="en-US" dirty="0">
                <a:latin typeface="Times New Roman" panose="02020603050405020304" pitchFamily="18" charset="0"/>
              </a:rPr>
              <a:t>(</a:t>
            </a:r>
            <a:r>
              <a:rPr lang="en-US" altLang="en-US" i="1" dirty="0">
                <a:latin typeface="Times New Roman" panose="02020603050405020304" pitchFamily="18" charset="0"/>
              </a:rPr>
              <a:t>x'  y'  z'</a:t>
            </a:r>
            <a:r>
              <a:rPr lang="en-US" altLang="en-US" dirty="0">
                <a:latin typeface="Times New Roman" panose="02020603050405020304" pitchFamily="18" charset="0"/>
              </a:rPr>
              <a:t>)</a:t>
            </a:r>
          </a:p>
        </p:txBody>
      </p:sp>
    </p:spTree>
    <p:extLst>
      <p:ext uri="{BB962C8B-B14F-4D97-AF65-F5344CB8AC3E}">
        <p14:creationId xmlns:p14="http://schemas.microsoft.com/office/powerpoint/2010/main" val="14310495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1026">
            <a:extLst>
              <a:ext uri="{FF2B5EF4-FFF2-40B4-BE49-F238E27FC236}">
                <a16:creationId xmlns:a16="http://schemas.microsoft.com/office/drawing/2014/main" id="{A3E9015E-B887-444C-8778-D0E6F4E06352}"/>
              </a:ext>
            </a:extLst>
          </p:cNvPr>
          <p:cNvSpPr>
            <a:spLocks noGrp="1" noChangeArrowheads="1"/>
          </p:cNvSpPr>
          <p:nvPr>
            <p:ph type="title"/>
          </p:nvPr>
        </p:nvSpPr>
        <p:spPr/>
        <p:txBody>
          <a:bodyPr/>
          <a:lstStyle/>
          <a:p>
            <a:r>
              <a:rPr lang="en-US" altLang="en-US" dirty="0"/>
              <a:t>Homogeneous Matrices</a:t>
            </a:r>
            <a:r>
              <a:rPr lang="zh-CN" altLang="en-US" dirty="0"/>
              <a:t>齐次矩阵</a:t>
            </a:r>
            <a:endParaRPr lang="en-US" altLang="en-US" dirty="0"/>
          </a:p>
        </p:txBody>
      </p:sp>
      <p:sp>
        <p:nvSpPr>
          <p:cNvPr id="107523" name="Rectangle 1027">
            <a:extLst>
              <a:ext uri="{FF2B5EF4-FFF2-40B4-BE49-F238E27FC236}">
                <a16:creationId xmlns:a16="http://schemas.microsoft.com/office/drawing/2014/main" id="{6A1B1CF8-ED83-45D4-BFA8-21F6C60A0BD8}"/>
              </a:ext>
            </a:extLst>
          </p:cNvPr>
          <p:cNvSpPr>
            <a:spLocks noGrp="1" noChangeArrowheads="1"/>
          </p:cNvSpPr>
          <p:nvPr>
            <p:ph type="body" idx="1"/>
          </p:nvPr>
        </p:nvSpPr>
        <p:spPr/>
        <p:txBody>
          <a:bodyPr/>
          <a:lstStyle/>
          <a:p>
            <a:r>
              <a:rPr lang="en-US" altLang="en-US" i="1" dirty="0">
                <a:latin typeface="Times New Roman" panose="02020603050405020304" pitchFamily="18" charset="0"/>
              </a:rPr>
              <a:t>N</a:t>
            </a:r>
            <a:r>
              <a:rPr lang="en-US" altLang="en-US" dirty="0"/>
              <a:t>-</a:t>
            </a:r>
            <a:r>
              <a:rPr lang="zh-CN" altLang="en-US" dirty="0"/>
              <a:t>维仿射变换是</a:t>
            </a:r>
            <a:r>
              <a:rPr lang="en-US" altLang="zh-CN" dirty="0"/>
              <a:t> </a:t>
            </a:r>
            <a:r>
              <a:rPr lang="en-US" altLang="en-US" i="1" dirty="0">
                <a:latin typeface="Times New Roman" panose="02020603050405020304" pitchFamily="18" charset="0"/>
              </a:rPr>
              <a:t>n</a:t>
            </a:r>
            <a:r>
              <a:rPr lang="en-US" altLang="en-US" dirty="0">
                <a:latin typeface="Times New Roman" panose="02020603050405020304" pitchFamily="18" charset="0"/>
              </a:rPr>
              <a:t>+1</a:t>
            </a:r>
            <a:r>
              <a:rPr lang="en-US" altLang="en-US" dirty="0"/>
              <a:t> </a:t>
            </a:r>
            <a:r>
              <a:rPr lang="zh-CN" altLang="en-US" dirty="0"/>
              <a:t>维线性变换！</a:t>
            </a:r>
            <a:endParaRPr lang="en-US" altLang="zh-CN" dirty="0"/>
          </a:p>
          <a:p>
            <a:r>
              <a:rPr lang="en-US" altLang="en-US" dirty="0"/>
              <a:t>3D</a:t>
            </a:r>
            <a:r>
              <a:rPr lang="zh-CN" altLang="en-US" dirty="0"/>
              <a:t>仿射变换矩阵是</a:t>
            </a:r>
            <a:r>
              <a:rPr lang="en-US" altLang="en-US" dirty="0"/>
              <a:t>4x4</a:t>
            </a:r>
            <a:r>
              <a:rPr lang="zh-CN" altLang="en-US" dirty="0"/>
              <a:t>矩阵</a:t>
            </a:r>
            <a:endParaRPr lang="en-US" altLang="zh-CN" dirty="0"/>
          </a:p>
          <a:p>
            <a:endParaRPr lang="en-US" altLang="en-US" dirty="0"/>
          </a:p>
          <a:p>
            <a:r>
              <a:rPr lang="zh-CN" altLang="en-US" dirty="0"/>
              <a:t>再来看平移原点的情况：</a:t>
            </a:r>
            <a:endParaRPr lang="en-US" altLang="en-US" dirty="0"/>
          </a:p>
        </p:txBody>
      </p:sp>
      <p:graphicFrame>
        <p:nvGraphicFramePr>
          <p:cNvPr id="5" name="Object 4">
            <a:extLst>
              <a:ext uri="{FF2B5EF4-FFF2-40B4-BE49-F238E27FC236}">
                <a16:creationId xmlns:a16="http://schemas.microsoft.com/office/drawing/2014/main" id="{C7DEC9F9-CD3F-40FC-A55F-A6D7E63615EB}"/>
              </a:ext>
            </a:extLst>
          </p:cNvPr>
          <p:cNvGraphicFramePr>
            <a:graphicFrameLocks noChangeAspect="1"/>
          </p:cNvGraphicFramePr>
          <p:nvPr/>
        </p:nvGraphicFramePr>
        <p:xfrm>
          <a:off x="2324100" y="3717032"/>
          <a:ext cx="4495800" cy="2076450"/>
        </p:xfrm>
        <a:graphic>
          <a:graphicData uri="http://schemas.openxmlformats.org/presentationml/2006/ole">
            <mc:AlternateContent xmlns:mc="http://schemas.openxmlformats.org/markup-compatibility/2006">
              <mc:Choice xmlns:v="urn:schemas-microsoft-com:vml" Requires="v">
                <p:oleObj spid="_x0000_s4114" name="Equation" r:id="rId3" imgW="2108160" imgH="914400" progId="Equation.3">
                  <p:embed/>
                </p:oleObj>
              </mc:Choice>
              <mc:Fallback>
                <p:oleObj name="Equation" r:id="rId3" imgW="2108160" imgH="914400" progId="Equation.3">
                  <p:embed/>
                  <p:pic>
                    <p:nvPicPr>
                      <p:cNvPr id="5" name="Object 4">
                        <a:extLst>
                          <a:ext uri="{FF2B5EF4-FFF2-40B4-BE49-F238E27FC236}">
                            <a16:creationId xmlns:a16="http://schemas.microsoft.com/office/drawing/2014/main" id="{C7DEC9F9-CD3F-40FC-A55F-A6D7E63615EB}"/>
                          </a:ext>
                        </a:extLst>
                      </p:cNvPr>
                      <p:cNvPicPr>
                        <a:picLocks noChangeAspect="1" noChangeArrowheads="1"/>
                      </p:cNvPicPr>
                      <p:nvPr/>
                    </p:nvPicPr>
                    <p:blipFill>
                      <a:blip r:embed="rId4">
                        <a:lum bright="100000" contrast="-100000"/>
                        <a:grayscl/>
                        <a:biLevel thresh="50000"/>
                        <a:extLst>
                          <a:ext uri="{28A0092B-C50C-407E-A947-70E740481C1C}">
                            <a14:useLocalDpi xmlns:a14="http://schemas.microsoft.com/office/drawing/2010/main" val="0"/>
                          </a:ext>
                        </a:extLst>
                      </a:blip>
                      <a:srcRect/>
                      <a:stretch>
                        <a:fillRect/>
                      </a:stretch>
                    </p:blipFill>
                    <p:spPr bwMode="black">
                      <a:xfrm>
                        <a:off x="2324100" y="3717032"/>
                        <a:ext cx="4495800" cy="2076450"/>
                      </a:xfrm>
                      <a:prstGeom prst="rect">
                        <a:avLst/>
                      </a:prstGeom>
                      <a:solidFill>
                        <a:schemeClr val="accent1"/>
                      </a:solidFill>
                      <a:ln>
                        <a:noFill/>
                      </a:ln>
                      <a:effectLst/>
                    </p:spPr>
                  </p:pic>
                </p:oleObj>
              </mc:Fallback>
            </mc:AlternateContent>
          </a:graphicData>
        </a:graphic>
      </p:graphicFrame>
    </p:spTree>
    <p:extLst>
      <p:ext uri="{BB962C8B-B14F-4D97-AF65-F5344CB8AC3E}">
        <p14:creationId xmlns:p14="http://schemas.microsoft.com/office/powerpoint/2010/main" val="12035130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1966DDF-4069-40D7-88C9-B44AAC24E305}"/>
              </a:ext>
            </a:extLst>
          </p:cNvPr>
          <p:cNvSpPr>
            <a:spLocks noGrp="1" noChangeArrowheads="1"/>
          </p:cNvSpPr>
          <p:nvPr>
            <p:ph type="title"/>
          </p:nvPr>
        </p:nvSpPr>
        <p:spPr/>
        <p:txBody>
          <a:bodyPr/>
          <a:lstStyle/>
          <a:p>
            <a:r>
              <a:rPr lang="en-US" altLang="zh-CN" dirty="0">
                <a:ea typeface="宋体" panose="02010600030101010101" pitchFamily="2" charset="-122"/>
              </a:rPr>
              <a:t>3D</a:t>
            </a:r>
            <a:r>
              <a:rPr lang="zh-CN" altLang="en-US" dirty="0">
                <a:ea typeface="宋体" panose="02010600030101010101" pitchFamily="2" charset="-122"/>
              </a:rPr>
              <a:t>平移</a:t>
            </a:r>
            <a:endParaRPr lang="en-US" altLang="zh-CN" dirty="0">
              <a:ea typeface="宋体" panose="02010600030101010101" pitchFamily="2" charset="-122"/>
            </a:endParaRPr>
          </a:p>
        </p:txBody>
      </p:sp>
      <p:graphicFrame>
        <p:nvGraphicFramePr>
          <p:cNvPr id="8196" name="Object 4">
            <a:extLst>
              <a:ext uri="{FF2B5EF4-FFF2-40B4-BE49-F238E27FC236}">
                <a16:creationId xmlns:a16="http://schemas.microsoft.com/office/drawing/2014/main" id="{1B6092C9-D90D-4559-B717-22584C987DDA}"/>
              </a:ext>
            </a:extLst>
          </p:cNvPr>
          <p:cNvGraphicFramePr>
            <a:graphicFrameLocks noChangeAspect="1"/>
          </p:cNvGraphicFramePr>
          <p:nvPr/>
        </p:nvGraphicFramePr>
        <p:xfrm>
          <a:off x="3941440" y="3733800"/>
          <a:ext cx="3937000" cy="2846388"/>
        </p:xfrm>
        <a:graphic>
          <a:graphicData uri="http://schemas.openxmlformats.org/presentationml/2006/ole">
            <mc:AlternateContent xmlns:mc="http://schemas.openxmlformats.org/markup-compatibility/2006">
              <mc:Choice xmlns:v="urn:schemas-microsoft-com:vml" Requires="v">
                <p:oleObj spid="_x0000_s5154" name="Equation" r:id="rId3" imgW="1968480" imgH="1422360" progId="Equation.3">
                  <p:embed/>
                </p:oleObj>
              </mc:Choice>
              <mc:Fallback>
                <p:oleObj name="Equation" r:id="rId3" imgW="1968480" imgH="1422360" progId="Equation.3">
                  <p:embed/>
                  <p:pic>
                    <p:nvPicPr>
                      <p:cNvPr id="8196" name="Object 4">
                        <a:extLst>
                          <a:ext uri="{FF2B5EF4-FFF2-40B4-BE49-F238E27FC236}">
                            <a16:creationId xmlns:a16="http://schemas.microsoft.com/office/drawing/2014/main" id="{1B6092C9-D90D-4559-B717-22584C987D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1440" y="3733800"/>
                        <a:ext cx="3937000" cy="28463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8200" name="Picture 8" descr="D:\USERS\STEVE\4ba6\teapot normal axes.png">
            <a:extLst>
              <a:ext uri="{FF2B5EF4-FFF2-40B4-BE49-F238E27FC236}">
                <a16:creationId xmlns:a16="http://schemas.microsoft.com/office/drawing/2014/main" id="{04B6F09C-ECCE-4F8A-AA57-6F78618258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1040" y="1447800"/>
            <a:ext cx="2813050" cy="2286000"/>
          </a:xfrm>
          <a:prstGeom prst="rect">
            <a:avLst/>
          </a:prstGeom>
          <a:noFill/>
          <a:extLst>
            <a:ext uri="{909E8E84-426E-40DD-AFC4-6F175D3DCCD1}">
              <a14:hiddenFill xmlns:a14="http://schemas.microsoft.com/office/drawing/2010/main">
                <a:solidFill>
                  <a:srgbClr val="FFFFFF"/>
                </a:solidFill>
              </a14:hiddenFill>
            </a:ext>
          </a:extLst>
        </p:spPr>
      </p:pic>
      <p:pic>
        <p:nvPicPr>
          <p:cNvPr id="8201" name="Picture 9" descr="D:\USERS\STEVE\4ba6\teapot off axes.png">
            <a:extLst>
              <a:ext uri="{FF2B5EF4-FFF2-40B4-BE49-F238E27FC236}">
                <a16:creationId xmlns:a16="http://schemas.microsoft.com/office/drawing/2014/main" id="{1296DD76-7D25-4EDF-9E75-302B9EDCA3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040" y="4419600"/>
            <a:ext cx="2814638" cy="2286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202" name="Object 10">
            <a:extLst>
              <a:ext uri="{FF2B5EF4-FFF2-40B4-BE49-F238E27FC236}">
                <a16:creationId xmlns:a16="http://schemas.microsoft.com/office/drawing/2014/main" id="{15584F5B-57D2-4F46-A07A-A9409ED4CABA}"/>
              </a:ext>
            </a:extLst>
          </p:cNvPr>
          <p:cNvGraphicFramePr>
            <a:graphicFrameLocks noChangeAspect="1"/>
          </p:cNvGraphicFramePr>
          <p:nvPr/>
        </p:nvGraphicFramePr>
        <p:xfrm>
          <a:off x="4932040" y="1524000"/>
          <a:ext cx="1397000" cy="1398588"/>
        </p:xfrm>
        <a:graphic>
          <a:graphicData uri="http://schemas.openxmlformats.org/presentationml/2006/ole">
            <mc:AlternateContent xmlns:mc="http://schemas.openxmlformats.org/markup-compatibility/2006">
              <mc:Choice xmlns:v="urn:schemas-microsoft-com:vml" Requires="v">
                <p:oleObj spid="_x0000_s5155" name="Equation" r:id="rId7" imgW="698400" imgH="698400" progId="Equation.3">
                  <p:embed/>
                </p:oleObj>
              </mc:Choice>
              <mc:Fallback>
                <p:oleObj name="Equation" r:id="rId7" imgW="698400" imgH="698400" progId="Equation.3">
                  <p:embed/>
                  <p:pic>
                    <p:nvPicPr>
                      <p:cNvPr id="8202" name="Object 10">
                        <a:extLst>
                          <a:ext uri="{FF2B5EF4-FFF2-40B4-BE49-F238E27FC236}">
                            <a16:creationId xmlns:a16="http://schemas.microsoft.com/office/drawing/2014/main" id="{15584F5B-57D2-4F46-A07A-A9409ED4CA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32040" y="1524000"/>
                        <a:ext cx="1397000" cy="1398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3" name="AutoShape 11">
            <a:extLst>
              <a:ext uri="{FF2B5EF4-FFF2-40B4-BE49-F238E27FC236}">
                <a16:creationId xmlns:a16="http://schemas.microsoft.com/office/drawing/2014/main" id="{85AD2980-8034-4C75-8338-2C819CE3D5F3}"/>
              </a:ext>
            </a:extLst>
          </p:cNvPr>
          <p:cNvSpPr>
            <a:spLocks noChangeArrowheads="1"/>
          </p:cNvSpPr>
          <p:nvPr/>
        </p:nvSpPr>
        <p:spPr bwMode="auto">
          <a:xfrm>
            <a:off x="5236840" y="3124200"/>
            <a:ext cx="609600" cy="457200"/>
          </a:xfrm>
          <a:prstGeom prst="downArrow">
            <a:avLst>
              <a:gd name="adj1" fmla="val 50000"/>
              <a:gd name="adj2" fmla="val 25000"/>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04" name="AutoShape 12">
            <a:extLst>
              <a:ext uri="{FF2B5EF4-FFF2-40B4-BE49-F238E27FC236}">
                <a16:creationId xmlns:a16="http://schemas.microsoft.com/office/drawing/2014/main" id="{32D2B9CA-0BD3-4BA3-8705-1412B1A0F5FB}"/>
              </a:ext>
            </a:extLst>
          </p:cNvPr>
          <p:cNvSpPr>
            <a:spLocks noChangeArrowheads="1"/>
          </p:cNvSpPr>
          <p:nvPr/>
        </p:nvSpPr>
        <p:spPr bwMode="auto">
          <a:xfrm>
            <a:off x="1884040" y="3810000"/>
            <a:ext cx="609600" cy="457200"/>
          </a:xfrm>
          <a:prstGeom prst="downArrow">
            <a:avLst>
              <a:gd name="adj1" fmla="val 50000"/>
              <a:gd name="adj2" fmla="val 25000"/>
            </a:avLst>
          </a:prstGeom>
          <a:gradFill rotWithShape="0">
            <a:gsLst>
              <a:gs pos="0">
                <a:schemeClr val="accent2"/>
              </a:gs>
              <a:gs pos="100000">
                <a:schemeClr val="accent1"/>
              </a:gs>
            </a:gsLst>
            <a:lin ang="5400000" scaled="1"/>
          </a:gradFill>
          <a:ln>
            <a:noFill/>
          </a:ln>
          <a:effectLst/>
          <a:extLs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E498BFB-5146-403C-9B5C-8EF1368F2EE2}"/>
              </a:ext>
            </a:extLst>
          </p:cNvPr>
          <p:cNvPicPr>
            <a:picLocks noChangeAspect="1"/>
          </p:cNvPicPr>
          <p:nvPr/>
        </p:nvPicPr>
        <p:blipFill rotWithShape="1">
          <a:blip r:embed="rId3"/>
          <a:srcRect r="-303" b="-34"/>
          <a:stretch/>
        </p:blipFill>
        <p:spPr>
          <a:xfrm>
            <a:off x="0" y="349125"/>
            <a:ext cx="5256585" cy="2491446"/>
          </a:xfrm>
          <a:prstGeom prst="rect">
            <a:avLst/>
          </a:prstGeom>
        </p:spPr>
      </p:pic>
      <p:graphicFrame>
        <p:nvGraphicFramePr>
          <p:cNvPr id="5" name="Object 3">
            <a:extLst>
              <a:ext uri="{FF2B5EF4-FFF2-40B4-BE49-F238E27FC236}">
                <a16:creationId xmlns:a16="http://schemas.microsoft.com/office/drawing/2014/main" id="{5F0407F8-ABB2-4531-9E8F-B0F035D2A2A7}"/>
              </a:ext>
            </a:extLst>
          </p:cNvPr>
          <p:cNvGraphicFramePr>
            <a:graphicFrameLocks noChangeAspect="1"/>
          </p:cNvGraphicFramePr>
          <p:nvPr/>
        </p:nvGraphicFramePr>
        <p:xfrm>
          <a:off x="1600200" y="4214714"/>
          <a:ext cx="5562600" cy="2455862"/>
        </p:xfrm>
        <a:graphic>
          <a:graphicData uri="http://schemas.openxmlformats.org/presentationml/2006/ole">
            <mc:AlternateContent xmlns:mc="http://schemas.openxmlformats.org/markup-compatibility/2006">
              <mc:Choice xmlns:v="urn:schemas-microsoft-com:vml" Requires="v">
                <p:oleObj spid="_x0000_s6162" name="Equation" r:id="rId4" imgW="3225600" imgH="1422360" progId="Equation.3">
                  <p:embed/>
                </p:oleObj>
              </mc:Choice>
              <mc:Fallback>
                <p:oleObj name="Equation" r:id="rId4" imgW="3225600" imgH="1422360" progId="Equation.3">
                  <p:embed/>
                  <p:pic>
                    <p:nvPicPr>
                      <p:cNvPr id="10243" name="Object 3">
                        <a:extLst>
                          <a:ext uri="{FF2B5EF4-FFF2-40B4-BE49-F238E27FC236}">
                            <a16:creationId xmlns:a16="http://schemas.microsoft.com/office/drawing/2014/main" id="{1AC5BB8B-0C08-4141-8D4F-BBBD15DC61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4214714"/>
                        <a:ext cx="5562600" cy="2455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6" name="Picture 4" descr="D:\USERS\STEVE\4ba6\teapot normal axes.png">
            <a:extLst>
              <a:ext uri="{FF2B5EF4-FFF2-40B4-BE49-F238E27FC236}">
                <a16:creationId xmlns:a16="http://schemas.microsoft.com/office/drawing/2014/main" id="{39AB4728-3296-49B9-8EAE-71FEA27B5A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127" y="2928678"/>
            <a:ext cx="2211899" cy="179646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descr="D:\USERS\STEVE\4ba6\teapot rotate Z.png">
            <a:extLst>
              <a:ext uri="{FF2B5EF4-FFF2-40B4-BE49-F238E27FC236}">
                <a16:creationId xmlns:a16="http://schemas.microsoft.com/office/drawing/2014/main" id="{CB9E9D34-C6F2-4869-ACB7-38301F8229C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7201" y="2708920"/>
            <a:ext cx="2362848" cy="1919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2625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EDAA71F-0613-4E04-9CEC-AF0AF194EE73}"/>
              </a:ext>
            </a:extLst>
          </p:cNvPr>
          <p:cNvSpPr>
            <a:spLocks noGrp="1" noChangeArrowheads="1"/>
          </p:cNvSpPr>
          <p:nvPr>
            <p:ph type="title"/>
          </p:nvPr>
        </p:nvSpPr>
        <p:spPr/>
        <p:txBody>
          <a:bodyPr/>
          <a:lstStyle/>
          <a:p>
            <a:r>
              <a:rPr lang="zh-CN" altLang="en-US" dirty="0"/>
              <a:t>绕</a:t>
            </a:r>
            <a:r>
              <a:rPr lang="en-US" altLang="zh-CN" dirty="0"/>
              <a:t>Y</a:t>
            </a:r>
            <a:r>
              <a:rPr lang="zh-CN" altLang="en-US" dirty="0"/>
              <a:t>轴</a:t>
            </a:r>
            <a:r>
              <a:rPr lang="en-US" altLang="zh-CN" dirty="0"/>
              <a:t>&amp;</a:t>
            </a:r>
            <a:r>
              <a:rPr lang="zh-CN" altLang="en-US" dirty="0"/>
              <a:t>绕</a:t>
            </a:r>
            <a:r>
              <a:rPr lang="en-US" altLang="zh-CN" dirty="0"/>
              <a:t>X</a:t>
            </a:r>
            <a:r>
              <a:rPr lang="zh-CN" altLang="en-US" dirty="0"/>
              <a:t>轴旋转</a:t>
            </a:r>
            <a:endParaRPr lang="en-US" altLang="zh-CN" dirty="0">
              <a:sym typeface="Symbol" panose="05050102010706020507" pitchFamily="18" charset="2"/>
            </a:endParaRPr>
          </a:p>
        </p:txBody>
      </p:sp>
      <p:graphicFrame>
        <p:nvGraphicFramePr>
          <p:cNvPr id="12291" name="Object 3">
            <a:extLst>
              <a:ext uri="{FF2B5EF4-FFF2-40B4-BE49-F238E27FC236}">
                <a16:creationId xmlns:a16="http://schemas.microsoft.com/office/drawing/2014/main" id="{CFB0D88D-70A0-4CBF-947B-03638ABFA355}"/>
              </a:ext>
            </a:extLst>
          </p:cNvPr>
          <p:cNvGraphicFramePr>
            <a:graphicFrameLocks noChangeAspect="1"/>
          </p:cNvGraphicFramePr>
          <p:nvPr/>
        </p:nvGraphicFramePr>
        <p:xfrm>
          <a:off x="2195736" y="1631373"/>
          <a:ext cx="5181600" cy="2216150"/>
        </p:xfrm>
        <a:graphic>
          <a:graphicData uri="http://schemas.openxmlformats.org/presentationml/2006/ole">
            <mc:AlternateContent xmlns:mc="http://schemas.openxmlformats.org/markup-compatibility/2006">
              <mc:Choice xmlns:v="urn:schemas-microsoft-com:vml" Requires="v">
                <p:oleObj spid="_x0000_s7202" name="Equation" r:id="rId3" imgW="3327120" imgH="1422360" progId="Equation.3">
                  <p:embed/>
                </p:oleObj>
              </mc:Choice>
              <mc:Fallback>
                <p:oleObj name="Equation" r:id="rId3" imgW="3327120" imgH="1422360" progId="Equation.3">
                  <p:embed/>
                  <p:pic>
                    <p:nvPicPr>
                      <p:cNvPr id="12291" name="Object 3">
                        <a:extLst>
                          <a:ext uri="{FF2B5EF4-FFF2-40B4-BE49-F238E27FC236}">
                            <a16:creationId xmlns:a16="http://schemas.microsoft.com/office/drawing/2014/main" id="{CFB0D88D-70A0-4CBF-947B-03638ABFA3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736" y="1631373"/>
                        <a:ext cx="5181600" cy="221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294" name="Object 6">
            <a:extLst>
              <a:ext uri="{FF2B5EF4-FFF2-40B4-BE49-F238E27FC236}">
                <a16:creationId xmlns:a16="http://schemas.microsoft.com/office/drawing/2014/main" id="{2F7B0E5A-BAA7-451B-8402-D0252461A415}"/>
              </a:ext>
            </a:extLst>
          </p:cNvPr>
          <p:cNvGraphicFramePr>
            <a:graphicFrameLocks noChangeAspect="1"/>
          </p:cNvGraphicFramePr>
          <p:nvPr/>
        </p:nvGraphicFramePr>
        <p:xfrm>
          <a:off x="2195736" y="4298373"/>
          <a:ext cx="5181600" cy="2286000"/>
        </p:xfrm>
        <a:graphic>
          <a:graphicData uri="http://schemas.openxmlformats.org/presentationml/2006/ole">
            <mc:AlternateContent xmlns:mc="http://schemas.openxmlformats.org/markup-compatibility/2006">
              <mc:Choice xmlns:v="urn:schemas-microsoft-com:vml" Requires="v">
                <p:oleObj spid="_x0000_s7203" name="Equation" r:id="rId5" imgW="3225600" imgH="1422360" progId="Equation.3">
                  <p:embed/>
                </p:oleObj>
              </mc:Choice>
              <mc:Fallback>
                <p:oleObj name="Equation" r:id="rId5" imgW="3225600" imgH="1422360" progId="Equation.3">
                  <p:embed/>
                  <p:pic>
                    <p:nvPicPr>
                      <p:cNvPr id="12294" name="Object 6">
                        <a:extLst>
                          <a:ext uri="{FF2B5EF4-FFF2-40B4-BE49-F238E27FC236}">
                            <a16:creationId xmlns:a16="http://schemas.microsoft.com/office/drawing/2014/main" id="{2F7B0E5A-BAA7-451B-8402-D0252461A4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5736" y="4298373"/>
                        <a:ext cx="5181600" cy="228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5" name="Text Box 7">
            <a:extLst>
              <a:ext uri="{FF2B5EF4-FFF2-40B4-BE49-F238E27FC236}">
                <a16:creationId xmlns:a16="http://schemas.microsoft.com/office/drawing/2014/main" id="{15111072-F5CB-4B00-9325-C399F431B8DD}"/>
              </a:ext>
            </a:extLst>
          </p:cNvPr>
          <p:cNvSpPr txBox="1">
            <a:spLocks noChangeArrowheads="1"/>
          </p:cNvSpPr>
          <p:nvPr/>
        </p:nvSpPr>
        <p:spPr bwMode="auto">
          <a:xfrm>
            <a:off x="962249" y="4145973"/>
            <a:ext cx="1766887" cy="36933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accent1"/>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292934"/>
                </a:solidFill>
                <a:effectLst/>
                <a:uLnTx/>
                <a:uFillTx/>
                <a:latin typeface="Gill Sans MT" pitchFamily="34" charset="0"/>
                <a:ea typeface="宋体" panose="02010600030101010101" pitchFamily="2" charset="-122"/>
                <a:cs typeface="+mn-cs"/>
              </a:rPr>
              <a:t>绕</a:t>
            </a:r>
            <a:r>
              <a:rPr kumimoji="0" lang="en-US" altLang="zh-CN" sz="1800" b="0" i="0" u="none" strike="noStrike" kern="1200" cap="none" spc="0" normalizeH="0" baseline="0" noProof="0" dirty="0">
                <a:ln>
                  <a:noFill/>
                </a:ln>
                <a:solidFill>
                  <a:srgbClr val="292934"/>
                </a:solidFill>
                <a:effectLst/>
                <a:uLnTx/>
                <a:uFillTx/>
                <a:latin typeface="Gill Sans MT" pitchFamily="34" charset="0"/>
                <a:ea typeface="宋体" panose="02010600030101010101" pitchFamily="2" charset="-122"/>
                <a:cs typeface="+mn-cs"/>
              </a:rPr>
              <a:t>X</a:t>
            </a:r>
            <a:r>
              <a:rPr kumimoji="0" lang="zh-CN" altLang="en-US" sz="1800" b="0" i="0" u="none" strike="noStrike" kern="1200" cap="none" spc="0" normalizeH="0" baseline="0" noProof="0" dirty="0">
                <a:ln>
                  <a:noFill/>
                </a:ln>
                <a:solidFill>
                  <a:srgbClr val="292934"/>
                </a:solidFill>
                <a:effectLst/>
                <a:uLnTx/>
                <a:uFillTx/>
                <a:latin typeface="Gill Sans MT" pitchFamily="34" charset="0"/>
                <a:ea typeface="宋体" panose="02010600030101010101" pitchFamily="2" charset="-122"/>
                <a:cs typeface="+mn-cs"/>
              </a:rPr>
              <a:t>轴</a:t>
            </a:r>
            <a:endParaRPr kumimoji="0" lang="en-US" altLang="zh-CN" sz="1800" b="0" i="0" u="none" strike="noStrike" kern="1200" cap="none" spc="0" normalizeH="0" baseline="0" noProof="0" dirty="0">
              <a:ln>
                <a:noFill/>
              </a:ln>
              <a:solidFill>
                <a:srgbClr val="292934"/>
              </a:solidFill>
              <a:effectLst/>
              <a:uLnTx/>
              <a:uFillTx/>
              <a:latin typeface="Gill Sans MT" pitchFamily="34" charset="0"/>
              <a:ea typeface="宋体" panose="02010600030101010101" pitchFamily="2" charset="-122"/>
              <a:cs typeface="+mn-cs"/>
            </a:endParaRPr>
          </a:p>
        </p:txBody>
      </p:sp>
      <p:sp>
        <p:nvSpPr>
          <p:cNvPr id="12296" name="Text Box 8">
            <a:extLst>
              <a:ext uri="{FF2B5EF4-FFF2-40B4-BE49-F238E27FC236}">
                <a16:creationId xmlns:a16="http://schemas.microsoft.com/office/drawing/2014/main" id="{84733D1C-5029-4394-817D-F4AC0113A94F}"/>
              </a:ext>
            </a:extLst>
          </p:cNvPr>
          <p:cNvSpPr txBox="1">
            <a:spLocks noChangeArrowheads="1"/>
          </p:cNvSpPr>
          <p:nvPr/>
        </p:nvSpPr>
        <p:spPr bwMode="auto">
          <a:xfrm>
            <a:off x="886049" y="1478973"/>
            <a:ext cx="1766887" cy="369332"/>
          </a:xfrm>
          <a:prstGeom prst="rect">
            <a:avLst/>
          </a:prstGeom>
          <a:noFill/>
          <a:ln>
            <a:noFill/>
          </a:ln>
          <a:effectLst/>
          <a:extLst>
            <a:ext uri="{909E8E84-426E-40DD-AFC4-6F175D3DCCD1}">
              <a14:hiddenFill xmlns:a14="http://schemas.microsoft.com/office/drawing/2010/main">
                <a:gradFill rotWithShape="0">
                  <a:gsLst>
                    <a:gs pos="0">
                      <a:schemeClr val="accent2"/>
                    </a:gs>
                    <a:gs pos="100000">
                      <a:schemeClr val="accent1"/>
                    </a:gs>
                  </a:gsLst>
                  <a:lin ang="5400000" scaled="1"/>
                </a:gra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srgbClr val="292934"/>
                </a:solidFill>
                <a:effectLst/>
                <a:uLnTx/>
                <a:uFillTx/>
                <a:latin typeface="Gill Sans MT" pitchFamily="34" charset="0"/>
                <a:ea typeface="宋体" panose="02010600030101010101" pitchFamily="2" charset="-122"/>
                <a:cs typeface="+mn-cs"/>
              </a:rPr>
              <a:t>绕</a:t>
            </a:r>
            <a:r>
              <a:rPr kumimoji="0" lang="en-US" altLang="zh-CN" sz="1800" b="0" i="0" u="none" strike="noStrike" kern="1200" cap="none" spc="0" normalizeH="0" baseline="0" noProof="0" dirty="0">
                <a:ln>
                  <a:noFill/>
                </a:ln>
                <a:solidFill>
                  <a:srgbClr val="292934"/>
                </a:solidFill>
                <a:effectLst/>
                <a:uLnTx/>
                <a:uFillTx/>
                <a:latin typeface="Gill Sans MT" pitchFamily="34" charset="0"/>
                <a:ea typeface="宋体" panose="02010600030101010101" pitchFamily="2" charset="-122"/>
                <a:cs typeface="+mn-cs"/>
              </a:rPr>
              <a:t>Y</a:t>
            </a:r>
            <a:r>
              <a:rPr kumimoji="0" lang="zh-CN" altLang="en-US" sz="1800" b="0" i="0" u="none" strike="noStrike" kern="1200" cap="none" spc="0" normalizeH="0" baseline="0" noProof="0" dirty="0">
                <a:ln>
                  <a:noFill/>
                </a:ln>
                <a:solidFill>
                  <a:srgbClr val="292934"/>
                </a:solidFill>
                <a:effectLst/>
                <a:uLnTx/>
                <a:uFillTx/>
                <a:latin typeface="Gill Sans MT" pitchFamily="34" charset="0"/>
                <a:ea typeface="宋体" panose="02010600030101010101" pitchFamily="2" charset="-122"/>
                <a:cs typeface="+mn-cs"/>
              </a:rPr>
              <a:t>轴</a:t>
            </a:r>
            <a:endParaRPr kumimoji="0" lang="en-US" altLang="zh-CN" sz="1800" b="0" i="0" u="none" strike="noStrike" kern="1200" cap="none" spc="0" normalizeH="0" baseline="0" noProof="0" dirty="0">
              <a:ln>
                <a:noFill/>
              </a:ln>
              <a:solidFill>
                <a:srgbClr val="292934"/>
              </a:solidFill>
              <a:effectLst/>
              <a:uLnTx/>
              <a:uFillTx/>
              <a:latin typeface="Gill Sans MT" pitchFamily="34" charset="0"/>
              <a:ea typeface="宋体" panose="02010600030101010101" pitchFamily="2" charset="-122"/>
              <a:cs typeface="+mn-cs"/>
            </a:endParaRPr>
          </a:p>
        </p:txBody>
      </p:sp>
    </p:spTree>
    <p:extLst>
      <p:ext uri="{BB962C8B-B14F-4D97-AF65-F5344CB8AC3E}">
        <p14:creationId xmlns:p14="http://schemas.microsoft.com/office/powerpoint/2010/main" val="21622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A98B3A-2E44-4C05-84F5-F88985743902}"/>
              </a:ext>
            </a:extLst>
          </p:cNvPr>
          <p:cNvSpPr>
            <a:spLocks noGrp="1"/>
          </p:cNvSpPr>
          <p:nvPr>
            <p:ph type="title"/>
          </p:nvPr>
        </p:nvSpPr>
        <p:spPr/>
        <p:txBody>
          <a:bodyPr/>
          <a:lstStyle/>
          <a:p>
            <a:r>
              <a:rPr lang="zh-CN" altLang="en-US" dirty="0"/>
              <a:t>相机投影变换</a:t>
            </a:r>
          </a:p>
        </p:txBody>
      </p:sp>
      <p:sp>
        <p:nvSpPr>
          <p:cNvPr id="3" name="内容占位符 2">
            <a:extLst>
              <a:ext uri="{FF2B5EF4-FFF2-40B4-BE49-F238E27FC236}">
                <a16:creationId xmlns:a16="http://schemas.microsoft.com/office/drawing/2014/main" id="{55F012FD-D962-43A5-8094-39AC7CC466D1}"/>
              </a:ext>
            </a:extLst>
          </p:cNvPr>
          <p:cNvSpPr>
            <a:spLocks noGrp="1"/>
          </p:cNvSpPr>
          <p:nvPr>
            <p:ph idx="1"/>
          </p:nvPr>
        </p:nvSpPr>
        <p:spPr/>
        <p:txBody>
          <a:bodyPr/>
          <a:lstStyle/>
          <a:p>
            <a:r>
              <a:rPr lang="zh-CN" altLang="en-US" dirty="0"/>
              <a:t>透视投影</a:t>
            </a:r>
            <a:endParaRPr lang="en-US" altLang="zh-CN" dirty="0"/>
          </a:p>
          <a:p>
            <a:r>
              <a:rPr lang="zh-CN" altLang="en-US" dirty="0"/>
              <a:t>正交投影</a:t>
            </a:r>
          </a:p>
        </p:txBody>
      </p:sp>
      <p:pic>
        <p:nvPicPr>
          <p:cNvPr id="5" name="图片 4">
            <a:extLst>
              <a:ext uri="{FF2B5EF4-FFF2-40B4-BE49-F238E27FC236}">
                <a16:creationId xmlns:a16="http://schemas.microsoft.com/office/drawing/2014/main" id="{44E99EFF-5BC6-47AA-8EBB-44B7D35CD167}"/>
              </a:ext>
            </a:extLst>
          </p:cNvPr>
          <p:cNvPicPr>
            <a:picLocks noChangeAspect="1"/>
          </p:cNvPicPr>
          <p:nvPr/>
        </p:nvPicPr>
        <p:blipFill>
          <a:blip r:embed="rId2"/>
          <a:stretch>
            <a:fillRect/>
          </a:stretch>
        </p:blipFill>
        <p:spPr>
          <a:xfrm>
            <a:off x="179512" y="4411635"/>
            <a:ext cx="7776864" cy="2446365"/>
          </a:xfrm>
          <a:prstGeom prst="rect">
            <a:avLst/>
          </a:prstGeom>
        </p:spPr>
      </p:pic>
      <p:pic>
        <p:nvPicPr>
          <p:cNvPr id="6" name="图片 5">
            <a:extLst>
              <a:ext uri="{FF2B5EF4-FFF2-40B4-BE49-F238E27FC236}">
                <a16:creationId xmlns:a16="http://schemas.microsoft.com/office/drawing/2014/main" id="{0B814A0B-0B19-4E51-A4F0-1116FAF20853}"/>
              </a:ext>
            </a:extLst>
          </p:cNvPr>
          <p:cNvPicPr>
            <a:picLocks noChangeAspect="1"/>
          </p:cNvPicPr>
          <p:nvPr/>
        </p:nvPicPr>
        <p:blipFill>
          <a:blip r:embed="rId3"/>
          <a:stretch>
            <a:fillRect/>
          </a:stretch>
        </p:blipFill>
        <p:spPr>
          <a:xfrm>
            <a:off x="5400690" y="1412776"/>
            <a:ext cx="3356380" cy="2665672"/>
          </a:xfrm>
          <a:prstGeom prst="rect">
            <a:avLst/>
          </a:prstGeom>
        </p:spPr>
      </p:pic>
      <p:pic>
        <p:nvPicPr>
          <p:cNvPr id="7" name="图片 6">
            <a:extLst>
              <a:ext uri="{FF2B5EF4-FFF2-40B4-BE49-F238E27FC236}">
                <a16:creationId xmlns:a16="http://schemas.microsoft.com/office/drawing/2014/main" id="{DEC35AA1-AAA6-44D3-9F67-4994C746B644}"/>
              </a:ext>
            </a:extLst>
          </p:cNvPr>
          <p:cNvPicPr>
            <a:picLocks noChangeAspect="1"/>
          </p:cNvPicPr>
          <p:nvPr/>
        </p:nvPicPr>
        <p:blipFill>
          <a:blip r:embed="rId4"/>
          <a:stretch>
            <a:fillRect/>
          </a:stretch>
        </p:blipFill>
        <p:spPr>
          <a:xfrm>
            <a:off x="2219868" y="1524000"/>
            <a:ext cx="3096344" cy="2699860"/>
          </a:xfrm>
          <a:prstGeom prst="rect">
            <a:avLst/>
          </a:prstGeom>
        </p:spPr>
      </p:pic>
    </p:spTree>
    <p:extLst>
      <p:ext uri="{BB962C8B-B14F-4D97-AF65-F5344CB8AC3E}">
        <p14:creationId xmlns:p14="http://schemas.microsoft.com/office/powerpoint/2010/main" val="630601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324125-3319-4D68-8D00-E4BC37595BED}"/>
              </a:ext>
            </a:extLst>
          </p:cNvPr>
          <p:cNvSpPr>
            <a:spLocks noGrp="1"/>
          </p:cNvSpPr>
          <p:nvPr>
            <p:ph type="title"/>
          </p:nvPr>
        </p:nvSpPr>
        <p:spPr/>
        <p:txBody>
          <a:bodyPr/>
          <a:lstStyle/>
          <a:p>
            <a:r>
              <a:rPr lang="zh-CN" altLang="en-US" dirty="0"/>
              <a:t>三维图形引擎</a:t>
            </a:r>
          </a:p>
        </p:txBody>
      </p:sp>
      <p:sp>
        <p:nvSpPr>
          <p:cNvPr id="3" name="内容占位符 2">
            <a:extLst>
              <a:ext uri="{FF2B5EF4-FFF2-40B4-BE49-F238E27FC236}">
                <a16:creationId xmlns:a16="http://schemas.microsoft.com/office/drawing/2014/main" id="{B7278545-F69E-4383-907E-3B7DDC3ECE00}"/>
              </a:ext>
            </a:extLst>
          </p:cNvPr>
          <p:cNvSpPr>
            <a:spLocks noGrp="1"/>
          </p:cNvSpPr>
          <p:nvPr>
            <p:ph idx="1"/>
          </p:nvPr>
        </p:nvSpPr>
        <p:spPr/>
        <p:txBody>
          <a:bodyPr/>
          <a:lstStyle/>
          <a:p>
            <a:r>
              <a:rPr lang="zh-CN" altLang="en-US" dirty="0"/>
              <a:t>图形子系统</a:t>
            </a:r>
            <a:endParaRPr lang="en-US" altLang="zh-CN" dirty="0"/>
          </a:p>
          <a:p>
            <a:r>
              <a:rPr lang="zh-CN" altLang="en-US" dirty="0"/>
              <a:t>物理子系统</a:t>
            </a:r>
            <a:endParaRPr lang="en-US" altLang="zh-CN" dirty="0"/>
          </a:p>
          <a:p>
            <a:r>
              <a:rPr lang="zh-CN" altLang="en-US" dirty="0"/>
              <a:t>粒子系统</a:t>
            </a:r>
            <a:endParaRPr lang="en-US" altLang="zh-CN" dirty="0"/>
          </a:p>
          <a:p>
            <a:endParaRPr lang="en-US" altLang="zh-CN" dirty="0"/>
          </a:p>
          <a:p>
            <a:r>
              <a:rPr lang="zh-CN" altLang="en-US" dirty="0"/>
              <a:t>光照 法向</a:t>
            </a:r>
          </a:p>
          <a:p>
            <a:endParaRPr lang="zh-CN" altLang="en-US" dirty="0"/>
          </a:p>
        </p:txBody>
      </p:sp>
      <p:pic>
        <p:nvPicPr>
          <p:cNvPr id="5" name="图片 4">
            <a:extLst>
              <a:ext uri="{FF2B5EF4-FFF2-40B4-BE49-F238E27FC236}">
                <a16:creationId xmlns:a16="http://schemas.microsoft.com/office/drawing/2014/main" id="{56672F09-6BF8-43D4-9DD6-19E62DE71F0B}"/>
              </a:ext>
            </a:extLst>
          </p:cNvPr>
          <p:cNvPicPr>
            <a:picLocks noChangeAspect="1"/>
          </p:cNvPicPr>
          <p:nvPr/>
        </p:nvPicPr>
        <p:blipFill>
          <a:blip r:embed="rId2"/>
          <a:stretch>
            <a:fillRect/>
          </a:stretch>
        </p:blipFill>
        <p:spPr>
          <a:xfrm>
            <a:off x="611560" y="4149080"/>
            <a:ext cx="3375193" cy="2149386"/>
          </a:xfrm>
          <a:prstGeom prst="rect">
            <a:avLst/>
          </a:prstGeom>
        </p:spPr>
      </p:pic>
    </p:spTree>
    <p:extLst>
      <p:ext uri="{BB962C8B-B14F-4D97-AF65-F5344CB8AC3E}">
        <p14:creationId xmlns:p14="http://schemas.microsoft.com/office/powerpoint/2010/main" val="34477651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9B15A-5DD9-4327-8D48-83371906847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AC95085-9CC0-44B9-B6D2-6CB2AE984524}"/>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386D01B1-3EBC-40CF-9BCB-989253BD049B}"/>
              </a:ext>
            </a:extLst>
          </p:cNvPr>
          <p:cNvPicPr>
            <a:picLocks noChangeAspect="1"/>
          </p:cNvPicPr>
          <p:nvPr/>
        </p:nvPicPr>
        <p:blipFill>
          <a:blip r:embed="rId2"/>
          <a:stretch>
            <a:fillRect/>
          </a:stretch>
        </p:blipFill>
        <p:spPr>
          <a:xfrm>
            <a:off x="1128519" y="468184"/>
            <a:ext cx="6886962" cy="6381328"/>
          </a:xfrm>
          <a:prstGeom prst="rect">
            <a:avLst/>
          </a:prstGeom>
        </p:spPr>
      </p:pic>
    </p:spTree>
    <p:extLst>
      <p:ext uri="{BB962C8B-B14F-4D97-AF65-F5344CB8AC3E}">
        <p14:creationId xmlns:p14="http://schemas.microsoft.com/office/powerpoint/2010/main" val="26788151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EEDF6A-CA41-462D-B4C7-F0846F6E6501}"/>
              </a:ext>
            </a:extLst>
          </p:cNvPr>
          <p:cNvSpPr>
            <a:spLocks noGrp="1"/>
          </p:cNvSpPr>
          <p:nvPr>
            <p:ph type="title"/>
          </p:nvPr>
        </p:nvSpPr>
        <p:spPr/>
        <p:txBody>
          <a:bodyPr/>
          <a:lstStyle/>
          <a:p>
            <a:r>
              <a:rPr lang="zh-CN" altLang="en-US" dirty="0"/>
              <a:t>曲面表示与几何造型</a:t>
            </a:r>
          </a:p>
        </p:txBody>
      </p:sp>
      <p:sp>
        <p:nvSpPr>
          <p:cNvPr id="3" name="内容占位符 2">
            <a:extLst>
              <a:ext uri="{FF2B5EF4-FFF2-40B4-BE49-F238E27FC236}">
                <a16:creationId xmlns:a16="http://schemas.microsoft.com/office/drawing/2014/main" id="{B57380E1-F407-44FD-9375-C69554BC6139}"/>
              </a:ext>
            </a:extLst>
          </p:cNvPr>
          <p:cNvSpPr>
            <a:spLocks noGrp="1"/>
          </p:cNvSpPr>
          <p:nvPr>
            <p:ph idx="1"/>
          </p:nvPr>
        </p:nvSpPr>
        <p:spPr/>
        <p:txBody>
          <a:bodyPr/>
          <a:lstStyle/>
          <a:p>
            <a:r>
              <a:rPr lang="zh-CN" altLang="en-US" dirty="0"/>
              <a:t>网格曲面</a:t>
            </a:r>
            <a:endParaRPr lang="en-US" altLang="zh-CN" dirty="0"/>
          </a:p>
          <a:p>
            <a:r>
              <a:rPr lang="zh-CN" altLang="en-US" dirty="0"/>
              <a:t>隐式曲面</a:t>
            </a:r>
            <a:endParaRPr lang="en-US" altLang="zh-CN" dirty="0"/>
          </a:p>
          <a:p>
            <a:r>
              <a:rPr lang="zh-CN" altLang="en-US" dirty="0"/>
              <a:t>点云曲面</a:t>
            </a:r>
            <a:endParaRPr lang="en-US" altLang="zh-CN" dirty="0"/>
          </a:p>
          <a:p>
            <a:r>
              <a:rPr lang="zh-CN" altLang="en-US" dirty="0"/>
              <a:t>参数曲面</a:t>
            </a:r>
            <a:endParaRPr lang="en-US" altLang="zh-CN" dirty="0"/>
          </a:p>
          <a:p>
            <a:r>
              <a:rPr lang="en-US" altLang="zh-CN" dirty="0"/>
              <a:t>CSG</a:t>
            </a:r>
            <a:r>
              <a:rPr lang="zh-CN" altLang="en-US" dirty="0"/>
              <a:t>造型  </a:t>
            </a:r>
            <a:r>
              <a:rPr lang="en-US" altLang="zh-CN" dirty="0"/>
              <a:t>Constructed Solid Geometry </a:t>
            </a:r>
            <a:r>
              <a:rPr lang="zh-CN" altLang="en-US" dirty="0"/>
              <a:t>构造实体造型</a:t>
            </a:r>
          </a:p>
        </p:txBody>
      </p:sp>
      <p:pic>
        <p:nvPicPr>
          <p:cNvPr id="4" name="Picture 6" descr="Fig 2">
            <a:extLst>
              <a:ext uri="{FF2B5EF4-FFF2-40B4-BE49-F238E27FC236}">
                <a16:creationId xmlns:a16="http://schemas.microsoft.com/office/drawing/2014/main" id="{62F25341-DDC3-417A-AECB-1CBDD94FF74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7544" y="4038600"/>
            <a:ext cx="2447925"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8DFD35B7-9006-4222-B3AE-743079E33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4364084"/>
            <a:ext cx="4877391" cy="20256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B07453AF-0CB1-46F2-A987-1F43DBD4BD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5770" y="1495440"/>
            <a:ext cx="2053501" cy="181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内容占位符 4">
            <a:extLst>
              <a:ext uri="{FF2B5EF4-FFF2-40B4-BE49-F238E27FC236}">
                <a16:creationId xmlns:a16="http://schemas.microsoft.com/office/drawing/2014/main" id="{09FB49FA-C140-4261-A1C0-FF0D223BE4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76761" y="1582625"/>
            <a:ext cx="1148705" cy="1816625"/>
          </a:xfrm>
          <a:prstGeom prst="rect">
            <a:avLst/>
          </a:prstGeom>
        </p:spPr>
      </p:pic>
      <p:pic>
        <p:nvPicPr>
          <p:cNvPr id="8" name="图片 7">
            <a:extLst>
              <a:ext uri="{FF2B5EF4-FFF2-40B4-BE49-F238E27FC236}">
                <a16:creationId xmlns:a16="http://schemas.microsoft.com/office/drawing/2014/main" id="{F10C7F4D-BA29-445D-AB8B-7B8BA80EADE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50395"/>
          <a:stretch/>
        </p:blipFill>
        <p:spPr>
          <a:xfrm>
            <a:off x="4427984" y="1580521"/>
            <a:ext cx="1177164" cy="1816625"/>
          </a:xfrm>
          <a:prstGeom prst="rect">
            <a:avLst/>
          </a:prstGeom>
        </p:spPr>
      </p:pic>
      <p:pic>
        <p:nvPicPr>
          <p:cNvPr id="9" name="Picture 5">
            <a:extLst>
              <a:ext uri="{FF2B5EF4-FFF2-40B4-BE49-F238E27FC236}">
                <a16:creationId xmlns:a16="http://schemas.microsoft.com/office/drawing/2014/main" id="{558848FB-216B-4854-ABDC-94B72A3D8B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l="8682" t="9843" r="11104" b="7561"/>
          <a:stretch>
            <a:fillRect/>
          </a:stretch>
        </p:blipFill>
        <p:spPr bwMode="auto">
          <a:xfrm>
            <a:off x="2751113" y="3951288"/>
            <a:ext cx="1990943" cy="1539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1584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31329E94-45E6-4050-A5A9-38E87AA3F03A}"/>
              </a:ext>
            </a:extLst>
          </p:cNvPr>
          <p:cNvSpPr>
            <a:spLocks noGrp="1" noChangeArrowheads="1"/>
          </p:cNvSpPr>
          <p:nvPr>
            <p:ph type="title"/>
          </p:nvPr>
        </p:nvSpPr>
        <p:spPr/>
        <p:txBody>
          <a:bodyPr/>
          <a:lstStyle/>
          <a:p>
            <a:r>
              <a:rPr lang="zh-CN" altLang="en-US"/>
              <a:t>物体的</a:t>
            </a:r>
            <a:r>
              <a:rPr lang="en-US" altLang="zh-CN"/>
              <a:t>CSG</a:t>
            </a:r>
            <a:r>
              <a:rPr lang="zh-CN" altLang="en-US"/>
              <a:t>树表示</a:t>
            </a:r>
          </a:p>
        </p:txBody>
      </p:sp>
      <p:sp>
        <p:nvSpPr>
          <p:cNvPr id="164867" name="Rectangle 3">
            <a:extLst>
              <a:ext uri="{FF2B5EF4-FFF2-40B4-BE49-F238E27FC236}">
                <a16:creationId xmlns:a16="http://schemas.microsoft.com/office/drawing/2014/main" id="{DAA2965C-CB05-4E27-974D-376470910990}"/>
              </a:ext>
            </a:extLst>
          </p:cNvPr>
          <p:cNvSpPr>
            <a:spLocks noGrp="1" noChangeArrowheads="1"/>
          </p:cNvSpPr>
          <p:nvPr>
            <p:ph type="body" idx="1"/>
          </p:nvPr>
        </p:nvSpPr>
        <p:spPr/>
        <p:txBody>
          <a:bodyPr/>
          <a:lstStyle/>
          <a:p>
            <a:pPr>
              <a:spcBef>
                <a:spcPct val="30000"/>
              </a:spcBef>
            </a:pPr>
            <a:r>
              <a:rPr lang="en-US" altLang="zh-CN" sz="2800" dirty="0"/>
              <a:t>Constructive Solid Geometry</a:t>
            </a:r>
          </a:p>
          <a:p>
            <a:pPr>
              <a:spcBef>
                <a:spcPct val="30000"/>
              </a:spcBef>
            </a:pPr>
            <a:r>
              <a:rPr lang="en-US" altLang="zh-CN" sz="2800" dirty="0"/>
              <a:t>CSG</a:t>
            </a:r>
            <a:r>
              <a:rPr lang="zh-CN" altLang="en-US" sz="2800" dirty="0"/>
              <a:t>树：通过一系列几何操作将简单的基本体素组合起来</a:t>
            </a:r>
          </a:p>
          <a:p>
            <a:pPr lvl="1">
              <a:spcBef>
                <a:spcPct val="30000"/>
              </a:spcBef>
            </a:pPr>
            <a:r>
              <a:rPr lang="zh-CN" altLang="en-US" sz="2400" dirty="0"/>
              <a:t>基本体素：立方体、球、圆柱、圆锥等</a:t>
            </a:r>
          </a:p>
          <a:p>
            <a:pPr lvl="1">
              <a:spcBef>
                <a:spcPct val="30000"/>
              </a:spcBef>
            </a:pPr>
            <a:r>
              <a:rPr lang="zh-CN" altLang="en-US" sz="2400" dirty="0"/>
              <a:t>几何操作</a:t>
            </a:r>
          </a:p>
          <a:p>
            <a:pPr lvl="2">
              <a:spcBef>
                <a:spcPct val="30000"/>
              </a:spcBef>
            </a:pPr>
            <a:r>
              <a:rPr lang="zh-CN" altLang="en-US" sz="2000" dirty="0"/>
              <a:t>布尔运算：并、交、差、补等</a:t>
            </a:r>
          </a:p>
          <a:p>
            <a:pPr lvl="2">
              <a:spcBef>
                <a:spcPct val="30000"/>
              </a:spcBef>
            </a:pPr>
            <a:r>
              <a:rPr lang="zh-CN" altLang="en-US" sz="2000" dirty="0"/>
              <a:t>几何变换：平移、旋转、放缩、剪切等</a:t>
            </a:r>
          </a:p>
          <a:p>
            <a:pPr>
              <a:spcBef>
                <a:spcPct val="30000"/>
              </a:spcBef>
            </a:pPr>
            <a:r>
              <a:rPr lang="en-US" altLang="zh-CN" sz="2800" dirty="0"/>
              <a:t>CSG</a:t>
            </a:r>
            <a:r>
              <a:rPr lang="zh-CN" altLang="en-US" sz="2800" dirty="0"/>
              <a:t>树：含有丰富的造型信息</a:t>
            </a:r>
          </a:p>
          <a:p>
            <a:pPr lvl="1">
              <a:spcBef>
                <a:spcPct val="30000"/>
              </a:spcBef>
            </a:pPr>
            <a:r>
              <a:rPr lang="zh-CN" altLang="en-US" sz="2400" dirty="0"/>
              <a:t>物体生成过程</a:t>
            </a:r>
          </a:p>
          <a:p>
            <a:pPr lvl="1">
              <a:spcBef>
                <a:spcPct val="30000"/>
              </a:spcBef>
            </a:pPr>
            <a:r>
              <a:rPr lang="zh-CN" altLang="en-US" sz="2400" dirty="0"/>
              <a:t>物体表示</a:t>
            </a:r>
          </a:p>
        </p:txBody>
      </p:sp>
    </p:spTree>
    <p:extLst>
      <p:ext uri="{BB962C8B-B14F-4D97-AF65-F5344CB8AC3E}">
        <p14:creationId xmlns:p14="http://schemas.microsoft.com/office/powerpoint/2010/main" val="26226911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F443F2D8-9462-4C56-B50D-5A3D76F7ECE6}"/>
              </a:ext>
            </a:extLst>
          </p:cNvPr>
          <p:cNvSpPr>
            <a:spLocks noGrp="1" noChangeArrowheads="1"/>
          </p:cNvSpPr>
          <p:nvPr>
            <p:ph type="title"/>
          </p:nvPr>
        </p:nvSpPr>
        <p:spPr/>
        <p:txBody>
          <a:bodyPr/>
          <a:lstStyle/>
          <a:p>
            <a:r>
              <a:rPr lang="zh-CN" altLang="en-US"/>
              <a:t>一个</a:t>
            </a:r>
            <a:r>
              <a:rPr lang="en-US" altLang="zh-CN"/>
              <a:t>CSG</a:t>
            </a:r>
            <a:r>
              <a:rPr lang="zh-CN" altLang="en-US"/>
              <a:t>树表示的实例</a:t>
            </a:r>
          </a:p>
        </p:txBody>
      </p:sp>
      <p:sp>
        <p:nvSpPr>
          <p:cNvPr id="165893" name="Rectangle 5">
            <a:extLst>
              <a:ext uri="{FF2B5EF4-FFF2-40B4-BE49-F238E27FC236}">
                <a16:creationId xmlns:a16="http://schemas.microsoft.com/office/drawing/2014/main" id="{7A93F886-3E0C-41D7-AA81-D4BD9DF19D03}"/>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nvGrpSpPr>
          <p:cNvPr id="165937" name="Group 49">
            <a:extLst>
              <a:ext uri="{FF2B5EF4-FFF2-40B4-BE49-F238E27FC236}">
                <a16:creationId xmlns:a16="http://schemas.microsoft.com/office/drawing/2014/main" id="{B07A8268-2A5D-4A6A-B71C-FF050CA10BCE}"/>
              </a:ext>
            </a:extLst>
          </p:cNvPr>
          <p:cNvGrpSpPr>
            <a:grpSpLocks/>
          </p:cNvGrpSpPr>
          <p:nvPr/>
        </p:nvGrpSpPr>
        <p:grpSpPr bwMode="auto">
          <a:xfrm>
            <a:off x="1908175" y="1412875"/>
            <a:ext cx="4968875" cy="4697413"/>
            <a:chOff x="1202" y="890"/>
            <a:chExt cx="3130" cy="2959"/>
          </a:xfrm>
        </p:grpSpPr>
        <p:sp>
          <p:nvSpPr>
            <p:cNvPr id="165894" name="AutoShape 6">
              <a:extLst>
                <a:ext uri="{FF2B5EF4-FFF2-40B4-BE49-F238E27FC236}">
                  <a16:creationId xmlns:a16="http://schemas.microsoft.com/office/drawing/2014/main" id="{BB42151A-E624-4DE2-AA46-700695873405}"/>
                </a:ext>
              </a:extLst>
            </p:cNvPr>
            <p:cNvSpPr>
              <a:spLocks noChangeAspect="1" noChangeArrowheads="1" noTextEdit="1"/>
            </p:cNvSpPr>
            <p:nvPr/>
          </p:nvSpPr>
          <p:spPr bwMode="auto">
            <a:xfrm>
              <a:off x="1202" y="890"/>
              <a:ext cx="3130" cy="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6" name="Freeform 8">
              <a:extLst>
                <a:ext uri="{FF2B5EF4-FFF2-40B4-BE49-F238E27FC236}">
                  <a16:creationId xmlns:a16="http://schemas.microsoft.com/office/drawing/2014/main" id="{F74348A5-E7C3-4BB8-98AC-BEF22B64DB2B}"/>
                </a:ext>
              </a:extLst>
            </p:cNvPr>
            <p:cNvSpPr>
              <a:spLocks/>
            </p:cNvSpPr>
            <p:nvPr/>
          </p:nvSpPr>
          <p:spPr bwMode="auto">
            <a:xfrm>
              <a:off x="1941" y="3175"/>
              <a:ext cx="488" cy="88"/>
            </a:xfrm>
            <a:custGeom>
              <a:avLst/>
              <a:gdLst>
                <a:gd name="T0" fmla="*/ 199 w 488"/>
                <a:gd name="T1" fmla="*/ 88 h 88"/>
                <a:gd name="T2" fmla="*/ 0 w 488"/>
                <a:gd name="T3" fmla="*/ 88 h 88"/>
                <a:gd name="T4" fmla="*/ 288 w 488"/>
                <a:gd name="T5" fmla="*/ 0 h 88"/>
                <a:gd name="T6" fmla="*/ 488 w 488"/>
                <a:gd name="T7" fmla="*/ 0 h 88"/>
                <a:gd name="T8" fmla="*/ 199 w 488"/>
                <a:gd name="T9" fmla="*/ 88 h 88"/>
              </a:gdLst>
              <a:ahLst/>
              <a:cxnLst>
                <a:cxn ang="0">
                  <a:pos x="T0" y="T1"/>
                </a:cxn>
                <a:cxn ang="0">
                  <a:pos x="T2" y="T3"/>
                </a:cxn>
                <a:cxn ang="0">
                  <a:pos x="T4" y="T5"/>
                </a:cxn>
                <a:cxn ang="0">
                  <a:pos x="T6" y="T7"/>
                </a:cxn>
                <a:cxn ang="0">
                  <a:pos x="T8" y="T9"/>
                </a:cxn>
              </a:cxnLst>
              <a:rect l="0" t="0" r="r" b="b"/>
              <a:pathLst>
                <a:path w="488" h="88">
                  <a:moveTo>
                    <a:pt x="199" y="88"/>
                  </a:moveTo>
                  <a:lnTo>
                    <a:pt x="0" y="88"/>
                  </a:lnTo>
                  <a:lnTo>
                    <a:pt x="288" y="0"/>
                  </a:lnTo>
                  <a:lnTo>
                    <a:pt x="488" y="0"/>
                  </a:lnTo>
                  <a:lnTo>
                    <a:pt x="199" y="88"/>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7" name="Freeform 9">
              <a:extLst>
                <a:ext uri="{FF2B5EF4-FFF2-40B4-BE49-F238E27FC236}">
                  <a16:creationId xmlns:a16="http://schemas.microsoft.com/office/drawing/2014/main" id="{6E2554D3-8F76-46D6-9134-DDB816D53F55}"/>
                </a:ext>
              </a:extLst>
            </p:cNvPr>
            <p:cNvSpPr>
              <a:spLocks/>
            </p:cNvSpPr>
            <p:nvPr/>
          </p:nvSpPr>
          <p:spPr bwMode="auto">
            <a:xfrm>
              <a:off x="2140" y="3175"/>
              <a:ext cx="289" cy="619"/>
            </a:xfrm>
            <a:custGeom>
              <a:avLst/>
              <a:gdLst>
                <a:gd name="T0" fmla="*/ 289 w 289"/>
                <a:gd name="T1" fmla="*/ 531 h 619"/>
                <a:gd name="T2" fmla="*/ 0 w 289"/>
                <a:gd name="T3" fmla="*/ 619 h 619"/>
                <a:gd name="T4" fmla="*/ 0 w 289"/>
                <a:gd name="T5" fmla="*/ 88 h 619"/>
                <a:gd name="T6" fmla="*/ 289 w 289"/>
                <a:gd name="T7" fmla="*/ 0 h 619"/>
                <a:gd name="T8" fmla="*/ 289 w 289"/>
                <a:gd name="T9" fmla="*/ 531 h 619"/>
              </a:gdLst>
              <a:ahLst/>
              <a:cxnLst>
                <a:cxn ang="0">
                  <a:pos x="T0" y="T1"/>
                </a:cxn>
                <a:cxn ang="0">
                  <a:pos x="T2" y="T3"/>
                </a:cxn>
                <a:cxn ang="0">
                  <a:pos x="T4" y="T5"/>
                </a:cxn>
                <a:cxn ang="0">
                  <a:pos x="T6" y="T7"/>
                </a:cxn>
                <a:cxn ang="0">
                  <a:pos x="T8" y="T9"/>
                </a:cxn>
              </a:cxnLst>
              <a:rect l="0" t="0" r="r" b="b"/>
              <a:pathLst>
                <a:path w="289" h="619">
                  <a:moveTo>
                    <a:pt x="289" y="531"/>
                  </a:moveTo>
                  <a:lnTo>
                    <a:pt x="0" y="619"/>
                  </a:lnTo>
                  <a:lnTo>
                    <a:pt x="0" y="88"/>
                  </a:lnTo>
                  <a:lnTo>
                    <a:pt x="289" y="0"/>
                  </a:lnTo>
                  <a:lnTo>
                    <a:pt x="289" y="531"/>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8" name="Rectangle 10">
              <a:extLst>
                <a:ext uri="{FF2B5EF4-FFF2-40B4-BE49-F238E27FC236}">
                  <a16:creationId xmlns:a16="http://schemas.microsoft.com/office/drawing/2014/main" id="{F73546D1-05BA-4371-8B58-B8A593DFE059}"/>
                </a:ext>
              </a:extLst>
            </p:cNvPr>
            <p:cNvSpPr>
              <a:spLocks noChangeArrowheads="1"/>
            </p:cNvSpPr>
            <p:nvPr/>
          </p:nvSpPr>
          <p:spPr bwMode="auto">
            <a:xfrm>
              <a:off x="1941" y="3263"/>
              <a:ext cx="199" cy="531"/>
            </a:xfrm>
            <a:prstGeom prst="rect">
              <a:avLst/>
            </a:prstGeom>
            <a:solidFill>
              <a:srgbClr val="FFFFFF"/>
            </a:solidFill>
            <a:ln w="1588">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899" name="Freeform 11">
              <a:extLst>
                <a:ext uri="{FF2B5EF4-FFF2-40B4-BE49-F238E27FC236}">
                  <a16:creationId xmlns:a16="http://schemas.microsoft.com/office/drawing/2014/main" id="{423E3362-AE7E-4AEF-AE4E-DF34A616240E}"/>
                </a:ext>
              </a:extLst>
            </p:cNvPr>
            <p:cNvSpPr>
              <a:spLocks/>
            </p:cNvSpPr>
            <p:nvPr/>
          </p:nvSpPr>
          <p:spPr bwMode="auto">
            <a:xfrm>
              <a:off x="3083" y="3418"/>
              <a:ext cx="776" cy="88"/>
            </a:xfrm>
            <a:custGeom>
              <a:avLst/>
              <a:gdLst>
                <a:gd name="T0" fmla="*/ 532 w 776"/>
                <a:gd name="T1" fmla="*/ 88 h 88"/>
                <a:gd name="T2" fmla="*/ 0 w 776"/>
                <a:gd name="T3" fmla="*/ 88 h 88"/>
                <a:gd name="T4" fmla="*/ 244 w 776"/>
                <a:gd name="T5" fmla="*/ 0 h 88"/>
                <a:gd name="T6" fmla="*/ 776 w 776"/>
                <a:gd name="T7" fmla="*/ 0 h 88"/>
                <a:gd name="T8" fmla="*/ 532 w 776"/>
                <a:gd name="T9" fmla="*/ 88 h 88"/>
              </a:gdLst>
              <a:ahLst/>
              <a:cxnLst>
                <a:cxn ang="0">
                  <a:pos x="T0" y="T1"/>
                </a:cxn>
                <a:cxn ang="0">
                  <a:pos x="T2" y="T3"/>
                </a:cxn>
                <a:cxn ang="0">
                  <a:pos x="T4" y="T5"/>
                </a:cxn>
                <a:cxn ang="0">
                  <a:pos x="T6" y="T7"/>
                </a:cxn>
                <a:cxn ang="0">
                  <a:pos x="T8" y="T9"/>
                </a:cxn>
              </a:cxnLst>
              <a:rect l="0" t="0" r="r" b="b"/>
              <a:pathLst>
                <a:path w="776" h="88">
                  <a:moveTo>
                    <a:pt x="532" y="88"/>
                  </a:moveTo>
                  <a:lnTo>
                    <a:pt x="0" y="88"/>
                  </a:lnTo>
                  <a:lnTo>
                    <a:pt x="244" y="0"/>
                  </a:lnTo>
                  <a:lnTo>
                    <a:pt x="776" y="0"/>
                  </a:lnTo>
                  <a:lnTo>
                    <a:pt x="532" y="88"/>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00" name="Freeform 12">
              <a:extLst>
                <a:ext uri="{FF2B5EF4-FFF2-40B4-BE49-F238E27FC236}">
                  <a16:creationId xmlns:a16="http://schemas.microsoft.com/office/drawing/2014/main" id="{FEBBDB9A-A9D5-4955-87B1-ADA8C430DCB1}"/>
                </a:ext>
              </a:extLst>
            </p:cNvPr>
            <p:cNvSpPr>
              <a:spLocks/>
            </p:cNvSpPr>
            <p:nvPr/>
          </p:nvSpPr>
          <p:spPr bwMode="auto">
            <a:xfrm>
              <a:off x="3615" y="3418"/>
              <a:ext cx="244" cy="265"/>
            </a:xfrm>
            <a:custGeom>
              <a:avLst/>
              <a:gdLst>
                <a:gd name="T0" fmla="*/ 244 w 244"/>
                <a:gd name="T1" fmla="*/ 177 h 265"/>
                <a:gd name="T2" fmla="*/ 0 w 244"/>
                <a:gd name="T3" fmla="*/ 265 h 265"/>
                <a:gd name="T4" fmla="*/ 0 w 244"/>
                <a:gd name="T5" fmla="*/ 88 h 265"/>
                <a:gd name="T6" fmla="*/ 244 w 244"/>
                <a:gd name="T7" fmla="*/ 0 h 265"/>
                <a:gd name="T8" fmla="*/ 244 w 244"/>
                <a:gd name="T9" fmla="*/ 177 h 265"/>
              </a:gdLst>
              <a:ahLst/>
              <a:cxnLst>
                <a:cxn ang="0">
                  <a:pos x="T0" y="T1"/>
                </a:cxn>
                <a:cxn ang="0">
                  <a:pos x="T2" y="T3"/>
                </a:cxn>
                <a:cxn ang="0">
                  <a:pos x="T4" y="T5"/>
                </a:cxn>
                <a:cxn ang="0">
                  <a:pos x="T6" y="T7"/>
                </a:cxn>
                <a:cxn ang="0">
                  <a:pos x="T8" y="T9"/>
                </a:cxn>
              </a:cxnLst>
              <a:rect l="0" t="0" r="r" b="b"/>
              <a:pathLst>
                <a:path w="244" h="265">
                  <a:moveTo>
                    <a:pt x="244" y="177"/>
                  </a:moveTo>
                  <a:lnTo>
                    <a:pt x="0" y="265"/>
                  </a:lnTo>
                  <a:lnTo>
                    <a:pt x="0" y="88"/>
                  </a:lnTo>
                  <a:lnTo>
                    <a:pt x="244" y="0"/>
                  </a:lnTo>
                  <a:lnTo>
                    <a:pt x="244" y="177"/>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01" name="Rectangle 13">
              <a:extLst>
                <a:ext uri="{FF2B5EF4-FFF2-40B4-BE49-F238E27FC236}">
                  <a16:creationId xmlns:a16="http://schemas.microsoft.com/office/drawing/2014/main" id="{EF15031B-FFD5-4182-AE79-5EE70401F73C}"/>
                </a:ext>
              </a:extLst>
            </p:cNvPr>
            <p:cNvSpPr>
              <a:spLocks noChangeArrowheads="1"/>
            </p:cNvSpPr>
            <p:nvPr/>
          </p:nvSpPr>
          <p:spPr bwMode="auto">
            <a:xfrm>
              <a:off x="3083" y="3506"/>
              <a:ext cx="532" cy="177"/>
            </a:xfrm>
            <a:prstGeom prst="rect">
              <a:avLst/>
            </a:prstGeom>
            <a:solidFill>
              <a:srgbClr val="FFFFFF"/>
            </a:solidFill>
            <a:ln w="1588">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02" name="Line 14">
              <a:extLst>
                <a:ext uri="{FF2B5EF4-FFF2-40B4-BE49-F238E27FC236}">
                  <a16:creationId xmlns:a16="http://schemas.microsoft.com/office/drawing/2014/main" id="{BF8A94F4-D85B-45FF-A909-5BB8DEA20F25}"/>
                </a:ext>
              </a:extLst>
            </p:cNvPr>
            <p:cNvSpPr>
              <a:spLocks noChangeShapeType="1"/>
            </p:cNvSpPr>
            <p:nvPr/>
          </p:nvSpPr>
          <p:spPr bwMode="auto">
            <a:xfrm flipH="1">
              <a:off x="2329" y="1983"/>
              <a:ext cx="751" cy="1177"/>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03" name="Freeform 15">
              <a:extLst>
                <a:ext uri="{FF2B5EF4-FFF2-40B4-BE49-F238E27FC236}">
                  <a16:creationId xmlns:a16="http://schemas.microsoft.com/office/drawing/2014/main" id="{75F9F139-71A3-4C0B-8200-34A286D4E954}"/>
                </a:ext>
              </a:extLst>
            </p:cNvPr>
            <p:cNvSpPr>
              <a:spLocks/>
            </p:cNvSpPr>
            <p:nvPr/>
          </p:nvSpPr>
          <p:spPr bwMode="auto">
            <a:xfrm>
              <a:off x="2305" y="3148"/>
              <a:ext cx="39" cy="49"/>
            </a:xfrm>
            <a:custGeom>
              <a:avLst/>
              <a:gdLst>
                <a:gd name="T0" fmla="*/ 39 w 39"/>
                <a:gd name="T1" fmla="*/ 17 h 49"/>
                <a:gd name="T2" fmla="*/ 0 w 39"/>
                <a:gd name="T3" fmla="*/ 49 h 49"/>
                <a:gd name="T4" fmla="*/ 12 w 39"/>
                <a:gd name="T5" fmla="*/ 0 h 49"/>
                <a:gd name="T6" fmla="*/ 39 w 39"/>
                <a:gd name="T7" fmla="*/ 17 h 49"/>
              </a:gdLst>
              <a:ahLst/>
              <a:cxnLst>
                <a:cxn ang="0">
                  <a:pos x="T0" y="T1"/>
                </a:cxn>
                <a:cxn ang="0">
                  <a:pos x="T2" y="T3"/>
                </a:cxn>
                <a:cxn ang="0">
                  <a:pos x="T4" y="T5"/>
                </a:cxn>
                <a:cxn ang="0">
                  <a:pos x="T6" y="T7"/>
                </a:cxn>
              </a:cxnLst>
              <a:rect l="0" t="0" r="r" b="b"/>
              <a:pathLst>
                <a:path w="39" h="49">
                  <a:moveTo>
                    <a:pt x="39" y="17"/>
                  </a:moveTo>
                  <a:lnTo>
                    <a:pt x="0" y="49"/>
                  </a:lnTo>
                  <a:lnTo>
                    <a:pt x="12" y="0"/>
                  </a:lnTo>
                  <a:lnTo>
                    <a:pt x="39"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04" name="Line 16">
              <a:extLst>
                <a:ext uri="{FF2B5EF4-FFF2-40B4-BE49-F238E27FC236}">
                  <a16:creationId xmlns:a16="http://schemas.microsoft.com/office/drawing/2014/main" id="{E78B07E5-9695-42AD-A26B-EF34089313D0}"/>
                </a:ext>
              </a:extLst>
            </p:cNvPr>
            <p:cNvSpPr>
              <a:spLocks noChangeShapeType="1"/>
            </p:cNvSpPr>
            <p:nvPr/>
          </p:nvSpPr>
          <p:spPr bwMode="auto">
            <a:xfrm>
              <a:off x="2971" y="2432"/>
              <a:ext cx="547" cy="948"/>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05" name="Freeform 17">
              <a:extLst>
                <a:ext uri="{FF2B5EF4-FFF2-40B4-BE49-F238E27FC236}">
                  <a16:creationId xmlns:a16="http://schemas.microsoft.com/office/drawing/2014/main" id="{669DF2DD-3F3A-4846-8937-1F130F8B07F0}"/>
                </a:ext>
              </a:extLst>
            </p:cNvPr>
            <p:cNvSpPr>
              <a:spLocks/>
            </p:cNvSpPr>
            <p:nvPr/>
          </p:nvSpPr>
          <p:spPr bwMode="auto">
            <a:xfrm>
              <a:off x="3502" y="3369"/>
              <a:ext cx="38" cy="49"/>
            </a:xfrm>
            <a:custGeom>
              <a:avLst/>
              <a:gdLst>
                <a:gd name="T0" fmla="*/ 28 w 38"/>
                <a:gd name="T1" fmla="*/ 0 h 49"/>
                <a:gd name="T2" fmla="*/ 38 w 38"/>
                <a:gd name="T3" fmla="*/ 49 h 49"/>
                <a:gd name="T4" fmla="*/ 0 w 38"/>
                <a:gd name="T5" fmla="*/ 16 h 49"/>
                <a:gd name="T6" fmla="*/ 28 w 38"/>
                <a:gd name="T7" fmla="*/ 0 h 49"/>
              </a:gdLst>
              <a:ahLst/>
              <a:cxnLst>
                <a:cxn ang="0">
                  <a:pos x="T0" y="T1"/>
                </a:cxn>
                <a:cxn ang="0">
                  <a:pos x="T2" y="T3"/>
                </a:cxn>
                <a:cxn ang="0">
                  <a:pos x="T4" y="T5"/>
                </a:cxn>
                <a:cxn ang="0">
                  <a:pos x="T6" y="T7"/>
                </a:cxn>
              </a:cxnLst>
              <a:rect l="0" t="0" r="r" b="b"/>
              <a:pathLst>
                <a:path w="38" h="49">
                  <a:moveTo>
                    <a:pt x="28" y="0"/>
                  </a:moveTo>
                  <a:lnTo>
                    <a:pt x="38" y="49"/>
                  </a:lnTo>
                  <a:lnTo>
                    <a:pt x="0" y="16"/>
                  </a:lnTo>
                  <a:lnTo>
                    <a:pt x="2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06" name="Freeform 18">
              <a:extLst>
                <a:ext uri="{FF2B5EF4-FFF2-40B4-BE49-F238E27FC236}">
                  <a16:creationId xmlns:a16="http://schemas.microsoft.com/office/drawing/2014/main" id="{3D8304AD-9658-47A0-9761-C653F05A048E}"/>
                </a:ext>
              </a:extLst>
            </p:cNvPr>
            <p:cNvSpPr>
              <a:spLocks/>
            </p:cNvSpPr>
            <p:nvPr/>
          </p:nvSpPr>
          <p:spPr bwMode="auto">
            <a:xfrm>
              <a:off x="2200" y="2644"/>
              <a:ext cx="635" cy="354"/>
            </a:xfrm>
            <a:custGeom>
              <a:avLst/>
              <a:gdLst>
                <a:gd name="T0" fmla="*/ 0 w 355"/>
                <a:gd name="T1" fmla="*/ 177 h 354"/>
                <a:gd name="T2" fmla="*/ 1 w 355"/>
                <a:gd name="T3" fmla="*/ 157 h 354"/>
                <a:gd name="T4" fmla="*/ 5 w 355"/>
                <a:gd name="T5" fmla="*/ 137 h 354"/>
                <a:gd name="T6" fmla="*/ 10 w 355"/>
                <a:gd name="T7" fmla="*/ 119 h 354"/>
                <a:gd name="T8" fmla="*/ 18 w 355"/>
                <a:gd name="T9" fmla="*/ 100 h 354"/>
                <a:gd name="T10" fmla="*/ 27 w 355"/>
                <a:gd name="T11" fmla="*/ 83 h 354"/>
                <a:gd name="T12" fmla="*/ 39 w 355"/>
                <a:gd name="T13" fmla="*/ 67 h 354"/>
                <a:gd name="T14" fmla="*/ 52 w 355"/>
                <a:gd name="T15" fmla="*/ 52 h 354"/>
                <a:gd name="T16" fmla="*/ 67 w 355"/>
                <a:gd name="T17" fmla="*/ 38 h 354"/>
                <a:gd name="T18" fmla="*/ 83 w 355"/>
                <a:gd name="T19" fmla="*/ 27 h 354"/>
                <a:gd name="T20" fmla="*/ 101 w 355"/>
                <a:gd name="T21" fmla="*/ 17 h 354"/>
                <a:gd name="T22" fmla="*/ 119 w 355"/>
                <a:gd name="T23" fmla="*/ 10 h 354"/>
                <a:gd name="T24" fmla="*/ 138 w 355"/>
                <a:gd name="T25" fmla="*/ 4 h 354"/>
                <a:gd name="T26" fmla="*/ 158 w 355"/>
                <a:gd name="T27" fmla="*/ 1 h 354"/>
                <a:gd name="T28" fmla="*/ 177 w 355"/>
                <a:gd name="T29" fmla="*/ 0 h 354"/>
                <a:gd name="T30" fmla="*/ 198 w 355"/>
                <a:gd name="T31" fmla="*/ 1 h 354"/>
                <a:gd name="T32" fmla="*/ 217 w 355"/>
                <a:gd name="T33" fmla="*/ 4 h 354"/>
                <a:gd name="T34" fmla="*/ 236 w 355"/>
                <a:gd name="T35" fmla="*/ 10 h 354"/>
                <a:gd name="T36" fmla="*/ 254 w 355"/>
                <a:gd name="T37" fmla="*/ 17 h 354"/>
                <a:gd name="T38" fmla="*/ 272 w 355"/>
                <a:gd name="T39" fmla="*/ 27 h 354"/>
                <a:gd name="T40" fmla="*/ 288 w 355"/>
                <a:gd name="T41" fmla="*/ 38 h 354"/>
                <a:gd name="T42" fmla="*/ 303 w 355"/>
                <a:gd name="T43" fmla="*/ 52 h 354"/>
                <a:gd name="T44" fmla="*/ 316 w 355"/>
                <a:gd name="T45" fmla="*/ 67 h 354"/>
                <a:gd name="T46" fmla="*/ 328 w 355"/>
                <a:gd name="T47" fmla="*/ 83 h 354"/>
                <a:gd name="T48" fmla="*/ 338 w 355"/>
                <a:gd name="T49" fmla="*/ 100 h 354"/>
                <a:gd name="T50" fmla="*/ 345 w 355"/>
                <a:gd name="T51" fmla="*/ 119 h 354"/>
                <a:gd name="T52" fmla="*/ 351 w 355"/>
                <a:gd name="T53" fmla="*/ 137 h 354"/>
                <a:gd name="T54" fmla="*/ 354 w 355"/>
                <a:gd name="T55" fmla="*/ 157 h 354"/>
                <a:gd name="T56" fmla="*/ 355 w 355"/>
                <a:gd name="T57" fmla="*/ 177 h 354"/>
                <a:gd name="T58" fmla="*/ 354 w 355"/>
                <a:gd name="T59" fmla="*/ 196 h 354"/>
                <a:gd name="T60" fmla="*/ 351 w 355"/>
                <a:gd name="T61" fmla="*/ 217 h 354"/>
                <a:gd name="T62" fmla="*/ 345 w 355"/>
                <a:gd name="T63" fmla="*/ 235 h 354"/>
                <a:gd name="T64" fmla="*/ 338 w 355"/>
                <a:gd name="T65" fmla="*/ 254 h 354"/>
                <a:gd name="T66" fmla="*/ 328 w 355"/>
                <a:gd name="T67" fmla="*/ 271 h 354"/>
                <a:gd name="T68" fmla="*/ 316 w 355"/>
                <a:gd name="T69" fmla="*/ 287 h 354"/>
                <a:gd name="T70" fmla="*/ 303 w 355"/>
                <a:gd name="T71" fmla="*/ 302 h 354"/>
                <a:gd name="T72" fmla="*/ 288 w 355"/>
                <a:gd name="T73" fmla="*/ 315 h 354"/>
                <a:gd name="T74" fmla="*/ 272 w 355"/>
                <a:gd name="T75" fmla="*/ 327 h 354"/>
                <a:gd name="T76" fmla="*/ 254 w 355"/>
                <a:gd name="T77" fmla="*/ 336 h 354"/>
                <a:gd name="T78" fmla="*/ 236 w 355"/>
                <a:gd name="T79" fmla="*/ 344 h 354"/>
                <a:gd name="T80" fmla="*/ 217 w 355"/>
                <a:gd name="T81" fmla="*/ 349 h 354"/>
                <a:gd name="T82" fmla="*/ 198 w 355"/>
                <a:gd name="T83" fmla="*/ 353 h 354"/>
                <a:gd name="T84" fmla="*/ 177 w 355"/>
                <a:gd name="T85" fmla="*/ 354 h 354"/>
                <a:gd name="T86" fmla="*/ 158 w 355"/>
                <a:gd name="T87" fmla="*/ 353 h 354"/>
                <a:gd name="T88" fmla="*/ 138 w 355"/>
                <a:gd name="T89" fmla="*/ 349 h 354"/>
                <a:gd name="T90" fmla="*/ 119 w 355"/>
                <a:gd name="T91" fmla="*/ 344 h 354"/>
                <a:gd name="T92" fmla="*/ 101 w 355"/>
                <a:gd name="T93" fmla="*/ 336 h 354"/>
                <a:gd name="T94" fmla="*/ 83 w 355"/>
                <a:gd name="T95" fmla="*/ 327 h 354"/>
                <a:gd name="T96" fmla="*/ 67 w 355"/>
                <a:gd name="T97" fmla="*/ 315 h 354"/>
                <a:gd name="T98" fmla="*/ 52 w 355"/>
                <a:gd name="T99" fmla="*/ 302 h 354"/>
                <a:gd name="T100" fmla="*/ 39 w 355"/>
                <a:gd name="T101" fmla="*/ 287 h 354"/>
                <a:gd name="T102" fmla="*/ 27 w 355"/>
                <a:gd name="T103" fmla="*/ 271 h 354"/>
                <a:gd name="T104" fmla="*/ 18 w 355"/>
                <a:gd name="T105" fmla="*/ 254 h 354"/>
                <a:gd name="T106" fmla="*/ 10 w 355"/>
                <a:gd name="T107" fmla="*/ 235 h 354"/>
                <a:gd name="T108" fmla="*/ 5 w 355"/>
                <a:gd name="T109" fmla="*/ 217 h 354"/>
                <a:gd name="T110" fmla="*/ 1 w 355"/>
                <a:gd name="T111" fmla="*/ 196 h 354"/>
                <a:gd name="T112" fmla="*/ 0 w 355"/>
                <a:gd name="T113"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54">
                  <a:moveTo>
                    <a:pt x="0" y="177"/>
                  </a:moveTo>
                  <a:lnTo>
                    <a:pt x="1" y="157"/>
                  </a:lnTo>
                  <a:lnTo>
                    <a:pt x="5" y="137"/>
                  </a:lnTo>
                  <a:lnTo>
                    <a:pt x="10" y="119"/>
                  </a:lnTo>
                  <a:lnTo>
                    <a:pt x="18" y="100"/>
                  </a:lnTo>
                  <a:lnTo>
                    <a:pt x="27" y="83"/>
                  </a:lnTo>
                  <a:lnTo>
                    <a:pt x="39" y="67"/>
                  </a:lnTo>
                  <a:lnTo>
                    <a:pt x="52" y="52"/>
                  </a:lnTo>
                  <a:lnTo>
                    <a:pt x="67" y="38"/>
                  </a:lnTo>
                  <a:lnTo>
                    <a:pt x="83" y="27"/>
                  </a:lnTo>
                  <a:lnTo>
                    <a:pt x="101" y="17"/>
                  </a:lnTo>
                  <a:lnTo>
                    <a:pt x="119" y="10"/>
                  </a:lnTo>
                  <a:lnTo>
                    <a:pt x="138" y="4"/>
                  </a:lnTo>
                  <a:lnTo>
                    <a:pt x="158" y="1"/>
                  </a:lnTo>
                  <a:lnTo>
                    <a:pt x="177" y="0"/>
                  </a:lnTo>
                  <a:lnTo>
                    <a:pt x="198" y="1"/>
                  </a:lnTo>
                  <a:lnTo>
                    <a:pt x="217" y="4"/>
                  </a:lnTo>
                  <a:lnTo>
                    <a:pt x="236" y="10"/>
                  </a:lnTo>
                  <a:lnTo>
                    <a:pt x="254" y="17"/>
                  </a:lnTo>
                  <a:lnTo>
                    <a:pt x="272" y="27"/>
                  </a:lnTo>
                  <a:lnTo>
                    <a:pt x="288" y="38"/>
                  </a:lnTo>
                  <a:lnTo>
                    <a:pt x="303" y="52"/>
                  </a:lnTo>
                  <a:lnTo>
                    <a:pt x="316" y="67"/>
                  </a:lnTo>
                  <a:lnTo>
                    <a:pt x="328" y="83"/>
                  </a:lnTo>
                  <a:lnTo>
                    <a:pt x="338" y="100"/>
                  </a:lnTo>
                  <a:lnTo>
                    <a:pt x="345" y="119"/>
                  </a:lnTo>
                  <a:lnTo>
                    <a:pt x="351" y="137"/>
                  </a:lnTo>
                  <a:lnTo>
                    <a:pt x="354" y="157"/>
                  </a:lnTo>
                  <a:lnTo>
                    <a:pt x="355" y="177"/>
                  </a:lnTo>
                  <a:lnTo>
                    <a:pt x="354" y="196"/>
                  </a:lnTo>
                  <a:lnTo>
                    <a:pt x="351" y="217"/>
                  </a:lnTo>
                  <a:lnTo>
                    <a:pt x="345" y="235"/>
                  </a:lnTo>
                  <a:lnTo>
                    <a:pt x="338" y="254"/>
                  </a:lnTo>
                  <a:lnTo>
                    <a:pt x="328" y="271"/>
                  </a:lnTo>
                  <a:lnTo>
                    <a:pt x="316" y="287"/>
                  </a:lnTo>
                  <a:lnTo>
                    <a:pt x="303" y="302"/>
                  </a:lnTo>
                  <a:lnTo>
                    <a:pt x="288" y="315"/>
                  </a:lnTo>
                  <a:lnTo>
                    <a:pt x="272" y="327"/>
                  </a:lnTo>
                  <a:lnTo>
                    <a:pt x="254" y="336"/>
                  </a:lnTo>
                  <a:lnTo>
                    <a:pt x="236" y="344"/>
                  </a:lnTo>
                  <a:lnTo>
                    <a:pt x="217" y="349"/>
                  </a:lnTo>
                  <a:lnTo>
                    <a:pt x="198" y="353"/>
                  </a:lnTo>
                  <a:lnTo>
                    <a:pt x="177" y="354"/>
                  </a:lnTo>
                  <a:lnTo>
                    <a:pt x="158" y="353"/>
                  </a:lnTo>
                  <a:lnTo>
                    <a:pt x="138" y="349"/>
                  </a:lnTo>
                  <a:lnTo>
                    <a:pt x="119" y="344"/>
                  </a:lnTo>
                  <a:lnTo>
                    <a:pt x="101" y="336"/>
                  </a:lnTo>
                  <a:lnTo>
                    <a:pt x="83" y="327"/>
                  </a:lnTo>
                  <a:lnTo>
                    <a:pt x="67" y="315"/>
                  </a:lnTo>
                  <a:lnTo>
                    <a:pt x="52" y="302"/>
                  </a:lnTo>
                  <a:lnTo>
                    <a:pt x="39" y="287"/>
                  </a:lnTo>
                  <a:lnTo>
                    <a:pt x="27" y="271"/>
                  </a:lnTo>
                  <a:lnTo>
                    <a:pt x="18" y="254"/>
                  </a:lnTo>
                  <a:lnTo>
                    <a:pt x="10" y="235"/>
                  </a:lnTo>
                  <a:lnTo>
                    <a:pt x="5" y="217"/>
                  </a:lnTo>
                  <a:lnTo>
                    <a:pt x="1" y="196"/>
                  </a:lnTo>
                  <a:lnTo>
                    <a:pt x="0" y="177"/>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07" name="Rectangle 19">
              <a:extLst>
                <a:ext uri="{FF2B5EF4-FFF2-40B4-BE49-F238E27FC236}">
                  <a16:creationId xmlns:a16="http://schemas.microsoft.com/office/drawing/2014/main" id="{8670B4F1-7547-4B66-9BF6-327C3541FBA5}"/>
                </a:ext>
              </a:extLst>
            </p:cNvPr>
            <p:cNvSpPr>
              <a:spLocks noChangeArrowheads="1"/>
            </p:cNvSpPr>
            <p:nvPr/>
          </p:nvSpPr>
          <p:spPr bwMode="auto">
            <a:xfrm>
              <a:off x="2327" y="2732"/>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立方体</a:t>
              </a:r>
              <a:endPar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165908" name="Freeform 20">
              <a:extLst>
                <a:ext uri="{FF2B5EF4-FFF2-40B4-BE49-F238E27FC236}">
                  <a16:creationId xmlns:a16="http://schemas.microsoft.com/office/drawing/2014/main" id="{D1FC4E57-83A8-4AF7-BA3D-27BB4690F947}"/>
                </a:ext>
              </a:extLst>
            </p:cNvPr>
            <p:cNvSpPr>
              <a:spLocks/>
            </p:cNvSpPr>
            <p:nvPr/>
          </p:nvSpPr>
          <p:spPr bwMode="auto">
            <a:xfrm>
              <a:off x="2994" y="2754"/>
              <a:ext cx="612" cy="354"/>
            </a:xfrm>
            <a:custGeom>
              <a:avLst/>
              <a:gdLst>
                <a:gd name="T0" fmla="*/ 0 w 355"/>
                <a:gd name="T1" fmla="*/ 177 h 354"/>
                <a:gd name="T2" fmla="*/ 1 w 355"/>
                <a:gd name="T3" fmla="*/ 158 h 354"/>
                <a:gd name="T4" fmla="*/ 5 w 355"/>
                <a:gd name="T5" fmla="*/ 138 h 354"/>
                <a:gd name="T6" fmla="*/ 10 w 355"/>
                <a:gd name="T7" fmla="*/ 119 h 354"/>
                <a:gd name="T8" fmla="*/ 18 w 355"/>
                <a:gd name="T9" fmla="*/ 101 h 354"/>
                <a:gd name="T10" fmla="*/ 27 w 355"/>
                <a:gd name="T11" fmla="*/ 84 h 354"/>
                <a:gd name="T12" fmla="*/ 39 w 355"/>
                <a:gd name="T13" fmla="*/ 67 h 354"/>
                <a:gd name="T14" fmla="*/ 52 w 355"/>
                <a:gd name="T15" fmla="*/ 52 h 354"/>
                <a:gd name="T16" fmla="*/ 67 w 355"/>
                <a:gd name="T17" fmla="*/ 39 h 354"/>
                <a:gd name="T18" fmla="*/ 83 w 355"/>
                <a:gd name="T19" fmla="*/ 27 h 354"/>
                <a:gd name="T20" fmla="*/ 101 w 355"/>
                <a:gd name="T21" fmla="*/ 18 h 354"/>
                <a:gd name="T22" fmla="*/ 119 w 355"/>
                <a:gd name="T23" fmla="*/ 10 h 354"/>
                <a:gd name="T24" fmla="*/ 138 w 355"/>
                <a:gd name="T25" fmla="*/ 5 h 354"/>
                <a:gd name="T26" fmla="*/ 158 w 355"/>
                <a:gd name="T27" fmla="*/ 2 h 354"/>
                <a:gd name="T28" fmla="*/ 177 w 355"/>
                <a:gd name="T29" fmla="*/ 0 h 354"/>
                <a:gd name="T30" fmla="*/ 198 w 355"/>
                <a:gd name="T31" fmla="*/ 2 h 354"/>
                <a:gd name="T32" fmla="*/ 217 w 355"/>
                <a:gd name="T33" fmla="*/ 5 h 354"/>
                <a:gd name="T34" fmla="*/ 236 w 355"/>
                <a:gd name="T35" fmla="*/ 10 h 354"/>
                <a:gd name="T36" fmla="*/ 255 w 355"/>
                <a:gd name="T37" fmla="*/ 18 h 354"/>
                <a:gd name="T38" fmla="*/ 272 w 355"/>
                <a:gd name="T39" fmla="*/ 27 h 354"/>
                <a:gd name="T40" fmla="*/ 288 w 355"/>
                <a:gd name="T41" fmla="*/ 39 h 354"/>
                <a:gd name="T42" fmla="*/ 303 w 355"/>
                <a:gd name="T43" fmla="*/ 52 h 354"/>
                <a:gd name="T44" fmla="*/ 316 w 355"/>
                <a:gd name="T45" fmla="*/ 67 h 354"/>
                <a:gd name="T46" fmla="*/ 328 w 355"/>
                <a:gd name="T47" fmla="*/ 84 h 354"/>
                <a:gd name="T48" fmla="*/ 338 w 355"/>
                <a:gd name="T49" fmla="*/ 101 h 354"/>
                <a:gd name="T50" fmla="*/ 345 w 355"/>
                <a:gd name="T51" fmla="*/ 119 h 354"/>
                <a:gd name="T52" fmla="*/ 351 w 355"/>
                <a:gd name="T53" fmla="*/ 138 h 354"/>
                <a:gd name="T54" fmla="*/ 354 w 355"/>
                <a:gd name="T55" fmla="*/ 158 h 354"/>
                <a:gd name="T56" fmla="*/ 355 w 355"/>
                <a:gd name="T57" fmla="*/ 177 h 354"/>
                <a:gd name="T58" fmla="*/ 354 w 355"/>
                <a:gd name="T59" fmla="*/ 197 h 354"/>
                <a:gd name="T60" fmla="*/ 351 w 355"/>
                <a:gd name="T61" fmla="*/ 217 h 354"/>
                <a:gd name="T62" fmla="*/ 345 w 355"/>
                <a:gd name="T63" fmla="*/ 236 h 354"/>
                <a:gd name="T64" fmla="*/ 338 w 355"/>
                <a:gd name="T65" fmla="*/ 254 h 354"/>
                <a:gd name="T66" fmla="*/ 328 w 355"/>
                <a:gd name="T67" fmla="*/ 272 h 354"/>
                <a:gd name="T68" fmla="*/ 316 w 355"/>
                <a:gd name="T69" fmla="*/ 288 h 354"/>
                <a:gd name="T70" fmla="*/ 303 w 355"/>
                <a:gd name="T71" fmla="*/ 302 h 354"/>
                <a:gd name="T72" fmla="*/ 288 w 355"/>
                <a:gd name="T73" fmla="*/ 316 h 354"/>
                <a:gd name="T74" fmla="*/ 272 w 355"/>
                <a:gd name="T75" fmla="*/ 327 h 354"/>
                <a:gd name="T76" fmla="*/ 255 w 355"/>
                <a:gd name="T77" fmla="*/ 337 h 354"/>
                <a:gd name="T78" fmla="*/ 236 w 355"/>
                <a:gd name="T79" fmla="*/ 344 h 354"/>
                <a:gd name="T80" fmla="*/ 217 w 355"/>
                <a:gd name="T81" fmla="*/ 350 h 354"/>
                <a:gd name="T82" fmla="*/ 198 w 355"/>
                <a:gd name="T83" fmla="*/ 353 h 354"/>
                <a:gd name="T84" fmla="*/ 177 w 355"/>
                <a:gd name="T85" fmla="*/ 354 h 354"/>
                <a:gd name="T86" fmla="*/ 158 w 355"/>
                <a:gd name="T87" fmla="*/ 353 h 354"/>
                <a:gd name="T88" fmla="*/ 138 w 355"/>
                <a:gd name="T89" fmla="*/ 350 h 354"/>
                <a:gd name="T90" fmla="*/ 119 w 355"/>
                <a:gd name="T91" fmla="*/ 344 h 354"/>
                <a:gd name="T92" fmla="*/ 101 w 355"/>
                <a:gd name="T93" fmla="*/ 337 h 354"/>
                <a:gd name="T94" fmla="*/ 83 w 355"/>
                <a:gd name="T95" fmla="*/ 327 h 354"/>
                <a:gd name="T96" fmla="*/ 67 w 355"/>
                <a:gd name="T97" fmla="*/ 316 h 354"/>
                <a:gd name="T98" fmla="*/ 52 w 355"/>
                <a:gd name="T99" fmla="*/ 302 h 354"/>
                <a:gd name="T100" fmla="*/ 39 w 355"/>
                <a:gd name="T101" fmla="*/ 288 h 354"/>
                <a:gd name="T102" fmla="*/ 27 w 355"/>
                <a:gd name="T103" fmla="*/ 272 h 354"/>
                <a:gd name="T104" fmla="*/ 18 w 355"/>
                <a:gd name="T105" fmla="*/ 254 h 354"/>
                <a:gd name="T106" fmla="*/ 10 w 355"/>
                <a:gd name="T107" fmla="*/ 236 h 354"/>
                <a:gd name="T108" fmla="*/ 5 w 355"/>
                <a:gd name="T109" fmla="*/ 217 h 354"/>
                <a:gd name="T110" fmla="*/ 1 w 355"/>
                <a:gd name="T111" fmla="*/ 197 h 354"/>
                <a:gd name="T112" fmla="*/ 0 w 355"/>
                <a:gd name="T113"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54">
                  <a:moveTo>
                    <a:pt x="0" y="177"/>
                  </a:moveTo>
                  <a:lnTo>
                    <a:pt x="1" y="158"/>
                  </a:lnTo>
                  <a:lnTo>
                    <a:pt x="5" y="138"/>
                  </a:lnTo>
                  <a:lnTo>
                    <a:pt x="10" y="119"/>
                  </a:lnTo>
                  <a:lnTo>
                    <a:pt x="18" y="101"/>
                  </a:lnTo>
                  <a:lnTo>
                    <a:pt x="27" y="84"/>
                  </a:lnTo>
                  <a:lnTo>
                    <a:pt x="39" y="67"/>
                  </a:lnTo>
                  <a:lnTo>
                    <a:pt x="52" y="52"/>
                  </a:lnTo>
                  <a:lnTo>
                    <a:pt x="67" y="39"/>
                  </a:lnTo>
                  <a:lnTo>
                    <a:pt x="83" y="27"/>
                  </a:lnTo>
                  <a:lnTo>
                    <a:pt x="101" y="18"/>
                  </a:lnTo>
                  <a:lnTo>
                    <a:pt x="119" y="10"/>
                  </a:lnTo>
                  <a:lnTo>
                    <a:pt x="138" y="5"/>
                  </a:lnTo>
                  <a:lnTo>
                    <a:pt x="158" y="2"/>
                  </a:lnTo>
                  <a:lnTo>
                    <a:pt x="177" y="0"/>
                  </a:lnTo>
                  <a:lnTo>
                    <a:pt x="198" y="2"/>
                  </a:lnTo>
                  <a:lnTo>
                    <a:pt x="217" y="5"/>
                  </a:lnTo>
                  <a:lnTo>
                    <a:pt x="236" y="10"/>
                  </a:lnTo>
                  <a:lnTo>
                    <a:pt x="255" y="18"/>
                  </a:lnTo>
                  <a:lnTo>
                    <a:pt x="272" y="27"/>
                  </a:lnTo>
                  <a:lnTo>
                    <a:pt x="288" y="39"/>
                  </a:lnTo>
                  <a:lnTo>
                    <a:pt x="303" y="52"/>
                  </a:lnTo>
                  <a:lnTo>
                    <a:pt x="316" y="67"/>
                  </a:lnTo>
                  <a:lnTo>
                    <a:pt x="328" y="84"/>
                  </a:lnTo>
                  <a:lnTo>
                    <a:pt x="338" y="101"/>
                  </a:lnTo>
                  <a:lnTo>
                    <a:pt x="345" y="119"/>
                  </a:lnTo>
                  <a:lnTo>
                    <a:pt x="351" y="138"/>
                  </a:lnTo>
                  <a:lnTo>
                    <a:pt x="354" y="158"/>
                  </a:lnTo>
                  <a:lnTo>
                    <a:pt x="355" y="177"/>
                  </a:lnTo>
                  <a:lnTo>
                    <a:pt x="354" y="197"/>
                  </a:lnTo>
                  <a:lnTo>
                    <a:pt x="351" y="217"/>
                  </a:lnTo>
                  <a:lnTo>
                    <a:pt x="345" y="236"/>
                  </a:lnTo>
                  <a:lnTo>
                    <a:pt x="338" y="254"/>
                  </a:lnTo>
                  <a:lnTo>
                    <a:pt x="328" y="272"/>
                  </a:lnTo>
                  <a:lnTo>
                    <a:pt x="316" y="288"/>
                  </a:lnTo>
                  <a:lnTo>
                    <a:pt x="303" y="302"/>
                  </a:lnTo>
                  <a:lnTo>
                    <a:pt x="288" y="316"/>
                  </a:lnTo>
                  <a:lnTo>
                    <a:pt x="272" y="327"/>
                  </a:lnTo>
                  <a:lnTo>
                    <a:pt x="255" y="337"/>
                  </a:lnTo>
                  <a:lnTo>
                    <a:pt x="236" y="344"/>
                  </a:lnTo>
                  <a:lnTo>
                    <a:pt x="217" y="350"/>
                  </a:lnTo>
                  <a:lnTo>
                    <a:pt x="198" y="353"/>
                  </a:lnTo>
                  <a:lnTo>
                    <a:pt x="177" y="354"/>
                  </a:lnTo>
                  <a:lnTo>
                    <a:pt x="158" y="353"/>
                  </a:lnTo>
                  <a:lnTo>
                    <a:pt x="138" y="350"/>
                  </a:lnTo>
                  <a:lnTo>
                    <a:pt x="119" y="344"/>
                  </a:lnTo>
                  <a:lnTo>
                    <a:pt x="101" y="337"/>
                  </a:lnTo>
                  <a:lnTo>
                    <a:pt x="83" y="327"/>
                  </a:lnTo>
                  <a:lnTo>
                    <a:pt x="67" y="316"/>
                  </a:lnTo>
                  <a:lnTo>
                    <a:pt x="52" y="302"/>
                  </a:lnTo>
                  <a:lnTo>
                    <a:pt x="39" y="288"/>
                  </a:lnTo>
                  <a:lnTo>
                    <a:pt x="27" y="272"/>
                  </a:lnTo>
                  <a:lnTo>
                    <a:pt x="18" y="254"/>
                  </a:lnTo>
                  <a:lnTo>
                    <a:pt x="10" y="236"/>
                  </a:lnTo>
                  <a:lnTo>
                    <a:pt x="5" y="217"/>
                  </a:lnTo>
                  <a:lnTo>
                    <a:pt x="1" y="197"/>
                  </a:lnTo>
                  <a:lnTo>
                    <a:pt x="0" y="177"/>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09" name="Rectangle 21">
              <a:extLst>
                <a:ext uri="{FF2B5EF4-FFF2-40B4-BE49-F238E27FC236}">
                  <a16:creationId xmlns:a16="http://schemas.microsoft.com/office/drawing/2014/main" id="{ACB2D5EA-7CB7-461A-8618-67614FCC0A49}"/>
                </a:ext>
              </a:extLst>
            </p:cNvPr>
            <p:cNvSpPr>
              <a:spLocks noChangeArrowheads="1"/>
            </p:cNvSpPr>
            <p:nvPr/>
          </p:nvSpPr>
          <p:spPr bwMode="auto">
            <a:xfrm>
              <a:off x="3098" y="2846"/>
              <a:ext cx="38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立方体</a:t>
              </a:r>
              <a:endPar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165910" name="Freeform 22">
              <a:extLst>
                <a:ext uri="{FF2B5EF4-FFF2-40B4-BE49-F238E27FC236}">
                  <a16:creationId xmlns:a16="http://schemas.microsoft.com/office/drawing/2014/main" id="{9799622F-473F-482B-9255-1546C13CAA36}"/>
                </a:ext>
              </a:extLst>
            </p:cNvPr>
            <p:cNvSpPr>
              <a:spLocks/>
            </p:cNvSpPr>
            <p:nvPr/>
          </p:nvSpPr>
          <p:spPr bwMode="auto">
            <a:xfrm>
              <a:off x="2639" y="2202"/>
              <a:ext cx="355" cy="354"/>
            </a:xfrm>
            <a:custGeom>
              <a:avLst/>
              <a:gdLst>
                <a:gd name="T0" fmla="*/ 0 w 355"/>
                <a:gd name="T1" fmla="*/ 177 h 354"/>
                <a:gd name="T2" fmla="*/ 1 w 355"/>
                <a:gd name="T3" fmla="*/ 157 h 354"/>
                <a:gd name="T4" fmla="*/ 5 w 355"/>
                <a:gd name="T5" fmla="*/ 137 h 354"/>
                <a:gd name="T6" fmla="*/ 10 w 355"/>
                <a:gd name="T7" fmla="*/ 118 h 354"/>
                <a:gd name="T8" fmla="*/ 18 w 355"/>
                <a:gd name="T9" fmla="*/ 100 h 354"/>
                <a:gd name="T10" fmla="*/ 27 w 355"/>
                <a:gd name="T11" fmla="*/ 82 h 354"/>
                <a:gd name="T12" fmla="*/ 39 w 355"/>
                <a:gd name="T13" fmla="*/ 66 h 354"/>
                <a:gd name="T14" fmla="*/ 52 w 355"/>
                <a:gd name="T15" fmla="*/ 52 h 354"/>
                <a:gd name="T16" fmla="*/ 67 w 355"/>
                <a:gd name="T17" fmla="*/ 38 h 354"/>
                <a:gd name="T18" fmla="*/ 84 w 355"/>
                <a:gd name="T19" fmla="*/ 27 h 354"/>
                <a:gd name="T20" fmla="*/ 101 w 355"/>
                <a:gd name="T21" fmla="*/ 17 h 354"/>
                <a:gd name="T22" fmla="*/ 119 w 355"/>
                <a:gd name="T23" fmla="*/ 10 h 354"/>
                <a:gd name="T24" fmla="*/ 139 w 355"/>
                <a:gd name="T25" fmla="*/ 4 h 354"/>
                <a:gd name="T26" fmla="*/ 158 w 355"/>
                <a:gd name="T27" fmla="*/ 1 h 354"/>
                <a:gd name="T28" fmla="*/ 178 w 355"/>
                <a:gd name="T29" fmla="*/ 0 h 354"/>
                <a:gd name="T30" fmla="*/ 198 w 355"/>
                <a:gd name="T31" fmla="*/ 1 h 354"/>
                <a:gd name="T32" fmla="*/ 217 w 355"/>
                <a:gd name="T33" fmla="*/ 4 h 354"/>
                <a:gd name="T34" fmla="*/ 236 w 355"/>
                <a:gd name="T35" fmla="*/ 10 h 354"/>
                <a:gd name="T36" fmla="*/ 254 w 355"/>
                <a:gd name="T37" fmla="*/ 17 h 354"/>
                <a:gd name="T38" fmla="*/ 272 w 355"/>
                <a:gd name="T39" fmla="*/ 27 h 354"/>
                <a:gd name="T40" fmla="*/ 288 w 355"/>
                <a:gd name="T41" fmla="*/ 38 h 354"/>
                <a:gd name="T42" fmla="*/ 303 w 355"/>
                <a:gd name="T43" fmla="*/ 52 h 354"/>
                <a:gd name="T44" fmla="*/ 317 w 355"/>
                <a:gd name="T45" fmla="*/ 66 h 354"/>
                <a:gd name="T46" fmla="*/ 328 w 355"/>
                <a:gd name="T47" fmla="*/ 82 h 354"/>
                <a:gd name="T48" fmla="*/ 338 w 355"/>
                <a:gd name="T49" fmla="*/ 100 h 354"/>
                <a:gd name="T50" fmla="*/ 345 w 355"/>
                <a:gd name="T51" fmla="*/ 118 h 354"/>
                <a:gd name="T52" fmla="*/ 351 w 355"/>
                <a:gd name="T53" fmla="*/ 137 h 354"/>
                <a:gd name="T54" fmla="*/ 354 w 355"/>
                <a:gd name="T55" fmla="*/ 157 h 354"/>
                <a:gd name="T56" fmla="*/ 355 w 355"/>
                <a:gd name="T57" fmla="*/ 177 h 354"/>
                <a:gd name="T58" fmla="*/ 354 w 355"/>
                <a:gd name="T59" fmla="*/ 196 h 354"/>
                <a:gd name="T60" fmla="*/ 351 w 355"/>
                <a:gd name="T61" fmla="*/ 216 h 354"/>
                <a:gd name="T62" fmla="*/ 345 w 355"/>
                <a:gd name="T63" fmla="*/ 235 h 354"/>
                <a:gd name="T64" fmla="*/ 338 w 355"/>
                <a:gd name="T65" fmla="*/ 253 h 354"/>
                <a:gd name="T66" fmla="*/ 328 w 355"/>
                <a:gd name="T67" fmla="*/ 270 h 354"/>
                <a:gd name="T68" fmla="*/ 317 w 355"/>
                <a:gd name="T69" fmla="*/ 287 h 354"/>
                <a:gd name="T70" fmla="*/ 303 w 355"/>
                <a:gd name="T71" fmla="*/ 302 h 354"/>
                <a:gd name="T72" fmla="*/ 288 w 355"/>
                <a:gd name="T73" fmla="*/ 315 h 354"/>
                <a:gd name="T74" fmla="*/ 272 w 355"/>
                <a:gd name="T75" fmla="*/ 326 h 354"/>
                <a:gd name="T76" fmla="*/ 254 w 355"/>
                <a:gd name="T77" fmla="*/ 336 h 354"/>
                <a:gd name="T78" fmla="*/ 236 w 355"/>
                <a:gd name="T79" fmla="*/ 344 h 354"/>
                <a:gd name="T80" fmla="*/ 217 w 355"/>
                <a:gd name="T81" fmla="*/ 349 h 354"/>
                <a:gd name="T82" fmla="*/ 198 w 355"/>
                <a:gd name="T83" fmla="*/ 352 h 354"/>
                <a:gd name="T84" fmla="*/ 178 w 355"/>
                <a:gd name="T85" fmla="*/ 354 h 354"/>
                <a:gd name="T86" fmla="*/ 158 w 355"/>
                <a:gd name="T87" fmla="*/ 352 h 354"/>
                <a:gd name="T88" fmla="*/ 139 w 355"/>
                <a:gd name="T89" fmla="*/ 349 h 354"/>
                <a:gd name="T90" fmla="*/ 119 w 355"/>
                <a:gd name="T91" fmla="*/ 344 h 354"/>
                <a:gd name="T92" fmla="*/ 101 w 355"/>
                <a:gd name="T93" fmla="*/ 336 h 354"/>
                <a:gd name="T94" fmla="*/ 84 w 355"/>
                <a:gd name="T95" fmla="*/ 326 h 354"/>
                <a:gd name="T96" fmla="*/ 67 w 355"/>
                <a:gd name="T97" fmla="*/ 315 h 354"/>
                <a:gd name="T98" fmla="*/ 52 w 355"/>
                <a:gd name="T99" fmla="*/ 302 h 354"/>
                <a:gd name="T100" fmla="*/ 39 w 355"/>
                <a:gd name="T101" fmla="*/ 287 h 354"/>
                <a:gd name="T102" fmla="*/ 27 w 355"/>
                <a:gd name="T103" fmla="*/ 270 h 354"/>
                <a:gd name="T104" fmla="*/ 18 w 355"/>
                <a:gd name="T105" fmla="*/ 253 h 354"/>
                <a:gd name="T106" fmla="*/ 10 w 355"/>
                <a:gd name="T107" fmla="*/ 235 h 354"/>
                <a:gd name="T108" fmla="*/ 5 w 355"/>
                <a:gd name="T109" fmla="*/ 216 h 354"/>
                <a:gd name="T110" fmla="*/ 1 w 355"/>
                <a:gd name="T111" fmla="*/ 196 h 354"/>
                <a:gd name="T112" fmla="*/ 0 w 355"/>
                <a:gd name="T113"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54">
                  <a:moveTo>
                    <a:pt x="0" y="177"/>
                  </a:moveTo>
                  <a:lnTo>
                    <a:pt x="1" y="157"/>
                  </a:lnTo>
                  <a:lnTo>
                    <a:pt x="5" y="137"/>
                  </a:lnTo>
                  <a:lnTo>
                    <a:pt x="10" y="118"/>
                  </a:lnTo>
                  <a:lnTo>
                    <a:pt x="18" y="100"/>
                  </a:lnTo>
                  <a:lnTo>
                    <a:pt x="27" y="82"/>
                  </a:lnTo>
                  <a:lnTo>
                    <a:pt x="39" y="66"/>
                  </a:lnTo>
                  <a:lnTo>
                    <a:pt x="52" y="52"/>
                  </a:lnTo>
                  <a:lnTo>
                    <a:pt x="67" y="38"/>
                  </a:lnTo>
                  <a:lnTo>
                    <a:pt x="84" y="27"/>
                  </a:lnTo>
                  <a:lnTo>
                    <a:pt x="101" y="17"/>
                  </a:lnTo>
                  <a:lnTo>
                    <a:pt x="119" y="10"/>
                  </a:lnTo>
                  <a:lnTo>
                    <a:pt x="139" y="4"/>
                  </a:lnTo>
                  <a:lnTo>
                    <a:pt x="158" y="1"/>
                  </a:lnTo>
                  <a:lnTo>
                    <a:pt x="178" y="0"/>
                  </a:lnTo>
                  <a:lnTo>
                    <a:pt x="198" y="1"/>
                  </a:lnTo>
                  <a:lnTo>
                    <a:pt x="217" y="4"/>
                  </a:lnTo>
                  <a:lnTo>
                    <a:pt x="236" y="10"/>
                  </a:lnTo>
                  <a:lnTo>
                    <a:pt x="254" y="17"/>
                  </a:lnTo>
                  <a:lnTo>
                    <a:pt x="272" y="27"/>
                  </a:lnTo>
                  <a:lnTo>
                    <a:pt x="288" y="38"/>
                  </a:lnTo>
                  <a:lnTo>
                    <a:pt x="303" y="52"/>
                  </a:lnTo>
                  <a:lnTo>
                    <a:pt x="317" y="66"/>
                  </a:lnTo>
                  <a:lnTo>
                    <a:pt x="328" y="82"/>
                  </a:lnTo>
                  <a:lnTo>
                    <a:pt x="338" y="100"/>
                  </a:lnTo>
                  <a:lnTo>
                    <a:pt x="345" y="118"/>
                  </a:lnTo>
                  <a:lnTo>
                    <a:pt x="351" y="137"/>
                  </a:lnTo>
                  <a:lnTo>
                    <a:pt x="354" y="157"/>
                  </a:lnTo>
                  <a:lnTo>
                    <a:pt x="355" y="177"/>
                  </a:lnTo>
                  <a:lnTo>
                    <a:pt x="354" y="196"/>
                  </a:lnTo>
                  <a:lnTo>
                    <a:pt x="351" y="216"/>
                  </a:lnTo>
                  <a:lnTo>
                    <a:pt x="345" y="235"/>
                  </a:lnTo>
                  <a:lnTo>
                    <a:pt x="338" y="253"/>
                  </a:lnTo>
                  <a:lnTo>
                    <a:pt x="328" y="270"/>
                  </a:lnTo>
                  <a:lnTo>
                    <a:pt x="317" y="287"/>
                  </a:lnTo>
                  <a:lnTo>
                    <a:pt x="303" y="302"/>
                  </a:lnTo>
                  <a:lnTo>
                    <a:pt x="288" y="315"/>
                  </a:lnTo>
                  <a:lnTo>
                    <a:pt x="272" y="326"/>
                  </a:lnTo>
                  <a:lnTo>
                    <a:pt x="254" y="336"/>
                  </a:lnTo>
                  <a:lnTo>
                    <a:pt x="236" y="344"/>
                  </a:lnTo>
                  <a:lnTo>
                    <a:pt x="217" y="349"/>
                  </a:lnTo>
                  <a:lnTo>
                    <a:pt x="198" y="352"/>
                  </a:lnTo>
                  <a:lnTo>
                    <a:pt x="178" y="354"/>
                  </a:lnTo>
                  <a:lnTo>
                    <a:pt x="158" y="352"/>
                  </a:lnTo>
                  <a:lnTo>
                    <a:pt x="139" y="349"/>
                  </a:lnTo>
                  <a:lnTo>
                    <a:pt x="119" y="344"/>
                  </a:lnTo>
                  <a:lnTo>
                    <a:pt x="101" y="336"/>
                  </a:lnTo>
                  <a:lnTo>
                    <a:pt x="84" y="326"/>
                  </a:lnTo>
                  <a:lnTo>
                    <a:pt x="67" y="315"/>
                  </a:lnTo>
                  <a:lnTo>
                    <a:pt x="52" y="302"/>
                  </a:lnTo>
                  <a:lnTo>
                    <a:pt x="39" y="287"/>
                  </a:lnTo>
                  <a:lnTo>
                    <a:pt x="27" y="270"/>
                  </a:lnTo>
                  <a:lnTo>
                    <a:pt x="18" y="253"/>
                  </a:lnTo>
                  <a:lnTo>
                    <a:pt x="10" y="235"/>
                  </a:lnTo>
                  <a:lnTo>
                    <a:pt x="5" y="216"/>
                  </a:lnTo>
                  <a:lnTo>
                    <a:pt x="1" y="196"/>
                  </a:lnTo>
                  <a:lnTo>
                    <a:pt x="0" y="177"/>
                  </a:lnTo>
                  <a:close/>
                </a:path>
              </a:pathLst>
            </a:custGeom>
            <a:solidFill>
              <a:srgbClr val="FFFFFF"/>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11" name="Rectangle 23">
              <a:extLst>
                <a:ext uri="{FF2B5EF4-FFF2-40B4-BE49-F238E27FC236}">
                  <a16:creationId xmlns:a16="http://schemas.microsoft.com/office/drawing/2014/main" id="{82D10B62-ABB2-481D-8CB9-F3D38AD4AF4A}"/>
                </a:ext>
              </a:extLst>
            </p:cNvPr>
            <p:cNvSpPr>
              <a:spLocks noChangeArrowheads="1"/>
            </p:cNvSpPr>
            <p:nvPr/>
          </p:nvSpPr>
          <p:spPr bwMode="auto">
            <a:xfrm>
              <a:off x="2744" y="2296"/>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并</a:t>
              </a:r>
              <a:endPar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165912" name="Freeform 24">
              <a:extLst>
                <a:ext uri="{FF2B5EF4-FFF2-40B4-BE49-F238E27FC236}">
                  <a16:creationId xmlns:a16="http://schemas.microsoft.com/office/drawing/2014/main" id="{6E87893F-4AAD-426C-9320-8C208F7B4281}"/>
                </a:ext>
              </a:extLst>
            </p:cNvPr>
            <p:cNvSpPr>
              <a:spLocks noEditPoints="1"/>
            </p:cNvSpPr>
            <p:nvPr/>
          </p:nvSpPr>
          <p:spPr bwMode="auto">
            <a:xfrm>
              <a:off x="4020" y="2235"/>
              <a:ext cx="221" cy="304"/>
            </a:xfrm>
            <a:custGeom>
              <a:avLst/>
              <a:gdLst>
                <a:gd name="T0" fmla="*/ 1 w 221"/>
                <a:gd name="T1" fmla="*/ 45 h 304"/>
                <a:gd name="T2" fmla="*/ 10 w 221"/>
                <a:gd name="T3" fmla="*/ 31 h 304"/>
                <a:gd name="T4" fmla="*/ 27 w 221"/>
                <a:gd name="T5" fmla="*/ 18 h 304"/>
                <a:gd name="T6" fmla="*/ 51 w 221"/>
                <a:gd name="T7" fmla="*/ 9 h 304"/>
                <a:gd name="T8" fmla="*/ 79 w 221"/>
                <a:gd name="T9" fmla="*/ 2 h 304"/>
                <a:gd name="T10" fmla="*/ 111 w 221"/>
                <a:gd name="T11" fmla="*/ 0 h 304"/>
                <a:gd name="T12" fmla="*/ 142 w 221"/>
                <a:gd name="T13" fmla="*/ 2 h 304"/>
                <a:gd name="T14" fmla="*/ 170 w 221"/>
                <a:gd name="T15" fmla="*/ 9 h 304"/>
                <a:gd name="T16" fmla="*/ 195 w 221"/>
                <a:gd name="T17" fmla="*/ 18 h 304"/>
                <a:gd name="T18" fmla="*/ 212 w 221"/>
                <a:gd name="T19" fmla="*/ 31 h 304"/>
                <a:gd name="T20" fmla="*/ 221 w 221"/>
                <a:gd name="T21" fmla="*/ 45 h 304"/>
                <a:gd name="T22" fmla="*/ 221 w 221"/>
                <a:gd name="T23" fmla="*/ 60 h 304"/>
                <a:gd name="T24" fmla="*/ 212 w 221"/>
                <a:gd name="T25" fmla="*/ 74 h 304"/>
                <a:gd name="T26" fmla="*/ 195 w 221"/>
                <a:gd name="T27" fmla="*/ 87 h 304"/>
                <a:gd name="T28" fmla="*/ 170 w 221"/>
                <a:gd name="T29" fmla="*/ 97 h 304"/>
                <a:gd name="T30" fmla="*/ 142 w 221"/>
                <a:gd name="T31" fmla="*/ 102 h 304"/>
                <a:gd name="T32" fmla="*/ 111 w 221"/>
                <a:gd name="T33" fmla="*/ 105 h 304"/>
                <a:gd name="T34" fmla="*/ 79 w 221"/>
                <a:gd name="T35" fmla="*/ 102 h 304"/>
                <a:gd name="T36" fmla="*/ 51 w 221"/>
                <a:gd name="T37" fmla="*/ 97 h 304"/>
                <a:gd name="T38" fmla="*/ 27 w 221"/>
                <a:gd name="T39" fmla="*/ 87 h 304"/>
                <a:gd name="T40" fmla="*/ 10 w 221"/>
                <a:gd name="T41" fmla="*/ 74 h 304"/>
                <a:gd name="T42" fmla="*/ 1 w 221"/>
                <a:gd name="T43" fmla="*/ 60 h 304"/>
                <a:gd name="T44" fmla="*/ 0 w 221"/>
                <a:gd name="T45" fmla="*/ 52 h 304"/>
                <a:gd name="T46" fmla="*/ 1 w 221"/>
                <a:gd name="T47" fmla="*/ 259 h 304"/>
                <a:gd name="T48" fmla="*/ 10 w 221"/>
                <a:gd name="T49" fmla="*/ 274 h 304"/>
                <a:gd name="T50" fmla="*/ 27 w 221"/>
                <a:gd name="T51" fmla="*/ 286 h 304"/>
                <a:gd name="T52" fmla="*/ 51 w 221"/>
                <a:gd name="T53" fmla="*/ 296 h 304"/>
                <a:gd name="T54" fmla="*/ 79 w 221"/>
                <a:gd name="T55" fmla="*/ 302 h 304"/>
                <a:gd name="T56" fmla="*/ 111 w 221"/>
                <a:gd name="T57" fmla="*/ 304 h 304"/>
                <a:gd name="T58" fmla="*/ 142 w 221"/>
                <a:gd name="T59" fmla="*/ 302 h 304"/>
                <a:gd name="T60" fmla="*/ 170 w 221"/>
                <a:gd name="T61" fmla="*/ 296 h 304"/>
                <a:gd name="T62" fmla="*/ 195 w 221"/>
                <a:gd name="T63" fmla="*/ 286 h 304"/>
                <a:gd name="T64" fmla="*/ 212 w 221"/>
                <a:gd name="T65" fmla="*/ 274 h 304"/>
                <a:gd name="T66" fmla="*/ 221 w 221"/>
                <a:gd name="T67" fmla="*/ 259 h 304"/>
                <a:gd name="T68" fmla="*/ 221 w 221"/>
                <a:gd name="T69" fmla="*/ 52 h 304"/>
                <a:gd name="T70" fmla="*/ 217 w 221"/>
                <a:gd name="T71" fmla="*/ 67 h 304"/>
                <a:gd name="T72" fmla="*/ 204 w 221"/>
                <a:gd name="T73" fmla="*/ 81 h 304"/>
                <a:gd name="T74" fmla="*/ 184 w 221"/>
                <a:gd name="T75" fmla="*/ 92 h 304"/>
                <a:gd name="T76" fmla="*/ 157 w 221"/>
                <a:gd name="T77" fmla="*/ 100 h 304"/>
                <a:gd name="T78" fmla="*/ 127 w 221"/>
                <a:gd name="T79" fmla="*/ 104 h 304"/>
                <a:gd name="T80" fmla="*/ 95 w 221"/>
                <a:gd name="T81" fmla="*/ 104 h 304"/>
                <a:gd name="T82" fmla="*/ 65 w 221"/>
                <a:gd name="T83" fmla="*/ 100 h 304"/>
                <a:gd name="T84" fmla="*/ 38 w 221"/>
                <a:gd name="T85" fmla="*/ 92 h 304"/>
                <a:gd name="T86" fmla="*/ 17 w 221"/>
                <a:gd name="T87" fmla="*/ 81 h 304"/>
                <a:gd name="T88" fmla="*/ 4 w 221"/>
                <a:gd name="T89" fmla="*/ 67 h 304"/>
                <a:gd name="T90" fmla="*/ 0 w 221"/>
                <a:gd name="T91" fmla="*/ 52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1" h="304">
                  <a:moveTo>
                    <a:pt x="0" y="52"/>
                  </a:moveTo>
                  <a:lnTo>
                    <a:pt x="1" y="45"/>
                  </a:lnTo>
                  <a:lnTo>
                    <a:pt x="4" y="38"/>
                  </a:lnTo>
                  <a:lnTo>
                    <a:pt x="10" y="31"/>
                  </a:lnTo>
                  <a:lnTo>
                    <a:pt x="17" y="24"/>
                  </a:lnTo>
                  <a:lnTo>
                    <a:pt x="27" y="18"/>
                  </a:lnTo>
                  <a:lnTo>
                    <a:pt x="38" y="13"/>
                  </a:lnTo>
                  <a:lnTo>
                    <a:pt x="51" y="9"/>
                  </a:lnTo>
                  <a:lnTo>
                    <a:pt x="65" y="5"/>
                  </a:lnTo>
                  <a:lnTo>
                    <a:pt x="79" y="2"/>
                  </a:lnTo>
                  <a:lnTo>
                    <a:pt x="95" y="1"/>
                  </a:lnTo>
                  <a:lnTo>
                    <a:pt x="111" y="0"/>
                  </a:lnTo>
                  <a:lnTo>
                    <a:pt x="127" y="1"/>
                  </a:lnTo>
                  <a:lnTo>
                    <a:pt x="142" y="2"/>
                  </a:lnTo>
                  <a:lnTo>
                    <a:pt x="157" y="5"/>
                  </a:lnTo>
                  <a:lnTo>
                    <a:pt x="170" y="9"/>
                  </a:lnTo>
                  <a:lnTo>
                    <a:pt x="184" y="13"/>
                  </a:lnTo>
                  <a:lnTo>
                    <a:pt x="195" y="18"/>
                  </a:lnTo>
                  <a:lnTo>
                    <a:pt x="204" y="24"/>
                  </a:lnTo>
                  <a:lnTo>
                    <a:pt x="212" y="31"/>
                  </a:lnTo>
                  <a:lnTo>
                    <a:pt x="217" y="38"/>
                  </a:lnTo>
                  <a:lnTo>
                    <a:pt x="221" y="45"/>
                  </a:lnTo>
                  <a:lnTo>
                    <a:pt x="221" y="52"/>
                  </a:lnTo>
                  <a:lnTo>
                    <a:pt x="221" y="60"/>
                  </a:lnTo>
                  <a:lnTo>
                    <a:pt x="217" y="67"/>
                  </a:lnTo>
                  <a:lnTo>
                    <a:pt x="212" y="74"/>
                  </a:lnTo>
                  <a:lnTo>
                    <a:pt x="204" y="81"/>
                  </a:lnTo>
                  <a:lnTo>
                    <a:pt x="195" y="87"/>
                  </a:lnTo>
                  <a:lnTo>
                    <a:pt x="184" y="92"/>
                  </a:lnTo>
                  <a:lnTo>
                    <a:pt x="170" y="97"/>
                  </a:lnTo>
                  <a:lnTo>
                    <a:pt x="157" y="100"/>
                  </a:lnTo>
                  <a:lnTo>
                    <a:pt x="142" y="102"/>
                  </a:lnTo>
                  <a:lnTo>
                    <a:pt x="127" y="104"/>
                  </a:lnTo>
                  <a:lnTo>
                    <a:pt x="111" y="105"/>
                  </a:lnTo>
                  <a:lnTo>
                    <a:pt x="95" y="104"/>
                  </a:lnTo>
                  <a:lnTo>
                    <a:pt x="79" y="102"/>
                  </a:lnTo>
                  <a:lnTo>
                    <a:pt x="65" y="100"/>
                  </a:lnTo>
                  <a:lnTo>
                    <a:pt x="51" y="97"/>
                  </a:lnTo>
                  <a:lnTo>
                    <a:pt x="38" y="92"/>
                  </a:lnTo>
                  <a:lnTo>
                    <a:pt x="27" y="87"/>
                  </a:lnTo>
                  <a:lnTo>
                    <a:pt x="17" y="81"/>
                  </a:lnTo>
                  <a:lnTo>
                    <a:pt x="10" y="74"/>
                  </a:lnTo>
                  <a:lnTo>
                    <a:pt x="4" y="67"/>
                  </a:lnTo>
                  <a:lnTo>
                    <a:pt x="1" y="60"/>
                  </a:lnTo>
                  <a:lnTo>
                    <a:pt x="0" y="52"/>
                  </a:lnTo>
                  <a:close/>
                  <a:moveTo>
                    <a:pt x="0" y="52"/>
                  </a:moveTo>
                  <a:lnTo>
                    <a:pt x="0" y="252"/>
                  </a:lnTo>
                  <a:lnTo>
                    <a:pt x="1" y="259"/>
                  </a:lnTo>
                  <a:lnTo>
                    <a:pt x="4" y="267"/>
                  </a:lnTo>
                  <a:lnTo>
                    <a:pt x="10" y="274"/>
                  </a:lnTo>
                  <a:lnTo>
                    <a:pt x="17" y="281"/>
                  </a:lnTo>
                  <a:lnTo>
                    <a:pt x="27" y="286"/>
                  </a:lnTo>
                  <a:lnTo>
                    <a:pt x="38" y="292"/>
                  </a:lnTo>
                  <a:lnTo>
                    <a:pt x="51" y="296"/>
                  </a:lnTo>
                  <a:lnTo>
                    <a:pt x="65" y="299"/>
                  </a:lnTo>
                  <a:lnTo>
                    <a:pt x="79" y="302"/>
                  </a:lnTo>
                  <a:lnTo>
                    <a:pt x="95" y="304"/>
                  </a:lnTo>
                  <a:lnTo>
                    <a:pt x="111" y="304"/>
                  </a:lnTo>
                  <a:lnTo>
                    <a:pt x="127" y="304"/>
                  </a:lnTo>
                  <a:lnTo>
                    <a:pt x="142" y="302"/>
                  </a:lnTo>
                  <a:lnTo>
                    <a:pt x="157" y="299"/>
                  </a:lnTo>
                  <a:lnTo>
                    <a:pt x="170" y="296"/>
                  </a:lnTo>
                  <a:lnTo>
                    <a:pt x="184" y="292"/>
                  </a:lnTo>
                  <a:lnTo>
                    <a:pt x="195" y="286"/>
                  </a:lnTo>
                  <a:lnTo>
                    <a:pt x="204" y="281"/>
                  </a:lnTo>
                  <a:lnTo>
                    <a:pt x="212" y="274"/>
                  </a:lnTo>
                  <a:lnTo>
                    <a:pt x="217" y="267"/>
                  </a:lnTo>
                  <a:lnTo>
                    <a:pt x="221" y="259"/>
                  </a:lnTo>
                  <a:lnTo>
                    <a:pt x="221" y="252"/>
                  </a:lnTo>
                  <a:lnTo>
                    <a:pt x="221" y="52"/>
                  </a:lnTo>
                  <a:lnTo>
                    <a:pt x="221" y="60"/>
                  </a:lnTo>
                  <a:lnTo>
                    <a:pt x="217" y="67"/>
                  </a:lnTo>
                  <a:lnTo>
                    <a:pt x="212" y="74"/>
                  </a:lnTo>
                  <a:lnTo>
                    <a:pt x="204" y="81"/>
                  </a:lnTo>
                  <a:lnTo>
                    <a:pt x="195" y="87"/>
                  </a:lnTo>
                  <a:lnTo>
                    <a:pt x="184" y="92"/>
                  </a:lnTo>
                  <a:lnTo>
                    <a:pt x="170" y="97"/>
                  </a:lnTo>
                  <a:lnTo>
                    <a:pt x="157" y="100"/>
                  </a:lnTo>
                  <a:lnTo>
                    <a:pt x="142" y="102"/>
                  </a:lnTo>
                  <a:lnTo>
                    <a:pt x="127" y="104"/>
                  </a:lnTo>
                  <a:lnTo>
                    <a:pt x="111" y="105"/>
                  </a:lnTo>
                  <a:lnTo>
                    <a:pt x="95" y="104"/>
                  </a:lnTo>
                  <a:lnTo>
                    <a:pt x="79" y="102"/>
                  </a:lnTo>
                  <a:lnTo>
                    <a:pt x="65" y="100"/>
                  </a:lnTo>
                  <a:lnTo>
                    <a:pt x="51" y="97"/>
                  </a:lnTo>
                  <a:lnTo>
                    <a:pt x="38" y="92"/>
                  </a:lnTo>
                  <a:lnTo>
                    <a:pt x="27" y="87"/>
                  </a:lnTo>
                  <a:lnTo>
                    <a:pt x="17" y="81"/>
                  </a:lnTo>
                  <a:lnTo>
                    <a:pt x="10" y="74"/>
                  </a:lnTo>
                  <a:lnTo>
                    <a:pt x="4" y="67"/>
                  </a:lnTo>
                  <a:lnTo>
                    <a:pt x="1" y="60"/>
                  </a:lnTo>
                  <a:lnTo>
                    <a:pt x="0" y="52"/>
                  </a:lnTo>
                  <a:close/>
                </a:path>
              </a:pathLst>
            </a:custGeom>
            <a:solidFill>
              <a:srgbClr val="FFFFFF"/>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13" name="Freeform 25">
              <a:extLst>
                <a:ext uri="{FF2B5EF4-FFF2-40B4-BE49-F238E27FC236}">
                  <a16:creationId xmlns:a16="http://schemas.microsoft.com/office/drawing/2014/main" id="{B2D88089-972A-48BD-8DB6-2FBE3A763E28}"/>
                </a:ext>
              </a:extLst>
            </p:cNvPr>
            <p:cNvSpPr>
              <a:spLocks/>
            </p:cNvSpPr>
            <p:nvPr/>
          </p:nvSpPr>
          <p:spPr bwMode="auto">
            <a:xfrm>
              <a:off x="2662" y="897"/>
              <a:ext cx="509" cy="176"/>
            </a:xfrm>
            <a:custGeom>
              <a:avLst/>
              <a:gdLst>
                <a:gd name="T0" fmla="*/ 199 w 509"/>
                <a:gd name="T1" fmla="*/ 176 h 176"/>
                <a:gd name="T2" fmla="*/ 0 w 509"/>
                <a:gd name="T3" fmla="*/ 176 h 176"/>
                <a:gd name="T4" fmla="*/ 310 w 509"/>
                <a:gd name="T5" fmla="*/ 0 h 176"/>
                <a:gd name="T6" fmla="*/ 509 w 509"/>
                <a:gd name="T7" fmla="*/ 0 h 176"/>
                <a:gd name="T8" fmla="*/ 199 w 509"/>
                <a:gd name="T9" fmla="*/ 176 h 176"/>
              </a:gdLst>
              <a:ahLst/>
              <a:cxnLst>
                <a:cxn ang="0">
                  <a:pos x="T0" y="T1"/>
                </a:cxn>
                <a:cxn ang="0">
                  <a:pos x="T2" y="T3"/>
                </a:cxn>
                <a:cxn ang="0">
                  <a:pos x="T4" y="T5"/>
                </a:cxn>
                <a:cxn ang="0">
                  <a:pos x="T6" y="T7"/>
                </a:cxn>
                <a:cxn ang="0">
                  <a:pos x="T8" y="T9"/>
                </a:cxn>
              </a:cxnLst>
              <a:rect l="0" t="0" r="r" b="b"/>
              <a:pathLst>
                <a:path w="509" h="176">
                  <a:moveTo>
                    <a:pt x="199" y="176"/>
                  </a:moveTo>
                  <a:lnTo>
                    <a:pt x="0" y="176"/>
                  </a:lnTo>
                  <a:lnTo>
                    <a:pt x="310" y="0"/>
                  </a:lnTo>
                  <a:lnTo>
                    <a:pt x="509" y="0"/>
                  </a:lnTo>
                  <a:lnTo>
                    <a:pt x="199" y="176"/>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14" name="Freeform 26">
              <a:extLst>
                <a:ext uri="{FF2B5EF4-FFF2-40B4-BE49-F238E27FC236}">
                  <a16:creationId xmlns:a16="http://schemas.microsoft.com/office/drawing/2014/main" id="{6BA5D385-6A74-450D-B388-8DA0BCA56FE9}"/>
                </a:ext>
              </a:extLst>
            </p:cNvPr>
            <p:cNvSpPr>
              <a:spLocks/>
            </p:cNvSpPr>
            <p:nvPr/>
          </p:nvSpPr>
          <p:spPr bwMode="auto">
            <a:xfrm>
              <a:off x="2861" y="897"/>
              <a:ext cx="310" cy="707"/>
            </a:xfrm>
            <a:custGeom>
              <a:avLst/>
              <a:gdLst>
                <a:gd name="T0" fmla="*/ 310 w 310"/>
                <a:gd name="T1" fmla="*/ 530 h 707"/>
                <a:gd name="T2" fmla="*/ 0 w 310"/>
                <a:gd name="T3" fmla="*/ 707 h 707"/>
                <a:gd name="T4" fmla="*/ 0 w 310"/>
                <a:gd name="T5" fmla="*/ 176 h 707"/>
                <a:gd name="T6" fmla="*/ 310 w 310"/>
                <a:gd name="T7" fmla="*/ 0 h 707"/>
                <a:gd name="T8" fmla="*/ 310 w 310"/>
                <a:gd name="T9" fmla="*/ 530 h 707"/>
              </a:gdLst>
              <a:ahLst/>
              <a:cxnLst>
                <a:cxn ang="0">
                  <a:pos x="T0" y="T1"/>
                </a:cxn>
                <a:cxn ang="0">
                  <a:pos x="T2" y="T3"/>
                </a:cxn>
                <a:cxn ang="0">
                  <a:pos x="T4" y="T5"/>
                </a:cxn>
                <a:cxn ang="0">
                  <a:pos x="T6" y="T7"/>
                </a:cxn>
                <a:cxn ang="0">
                  <a:pos x="T8" y="T9"/>
                </a:cxn>
              </a:cxnLst>
              <a:rect l="0" t="0" r="r" b="b"/>
              <a:pathLst>
                <a:path w="310" h="707">
                  <a:moveTo>
                    <a:pt x="310" y="530"/>
                  </a:moveTo>
                  <a:lnTo>
                    <a:pt x="0" y="707"/>
                  </a:lnTo>
                  <a:lnTo>
                    <a:pt x="0" y="176"/>
                  </a:lnTo>
                  <a:lnTo>
                    <a:pt x="310" y="0"/>
                  </a:lnTo>
                  <a:lnTo>
                    <a:pt x="310" y="530"/>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15" name="Rectangle 27">
              <a:extLst>
                <a:ext uri="{FF2B5EF4-FFF2-40B4-BE49-F238E27FC236}">
                  <a16:creationId xmlns:a16="http://schemas.microsoft.com/office/drawing/2014/main" id="{A87C9EA6-690C-47AA-A65D-9D4CAAF7B3EC}"/>
                </a:ext>
              </a:extLst>
            </p:cNvPr>
            <p:cNvSpPr>
              <a:spLocks noChangeArrowheads="1"/>
            </p:cNvSpPr>
            <p:nvPr/>
          </p:nvSpPr>
          <p:spPr bwMode="auto">
            <a:xfrm>
              <a:off x="2662" y="1073"/>
              <a:ext cx="199" cy="531"/>
            </a:xfrm>
            <a:prstGeom prst="rect">
              <a:avLst/>
            </a:prstGeom>
            <a:solidFill>
              <a:srgbClr val="FFFFFF"/>
            </a:solidFill>
            <a:ln w="1588">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16" name="Freeform 28">
              <a:extLst>
                <a:ext uri="{FF2B5EF4-FFF2-40B4-BE49-F238E27FC236}">
                  <a16:creationId xmlns:a16="http://schemas.microsoft.com/office/drawing/2014/main" id="{D85C96B5-5302-472C-B6F3-9548A81C59E4}"/>
                </a:ext>
              </a:extLst>
            </p:cNvPr>
            <p:cNvSpPr>
              <a:spLocks/>
            </p:cNvSpPr>
            <p:nvPr/>
          </p:nvSpPr>
          <p:spPr bwMode="auto">
            <a:xfrm>
              <a:off x="2861" y="1250"/>
              <a:ext cx="843" cy="177"/>
            </a:xfrm>
            <a:custGeom>
              <a:avLst/>
              <a:gdLst>
                <a:gd name="T0" fmla="*/ 532 w 843"/>
                <a:gd name="T1" fmla="*/ 177 h 177"/>
                <a:gd name="T2" fmla="*/ 0 w 843"/>
                <a:gd name="T3" fmla="*/ 177 h 177"/>
                <a:gd name="T4" fmla="*/ 310 w 843"/>
                <a:gd name="T5" fmla="*/ 0 h 177"/>
                <a:gd name="T6" fmla="*/ 843 w 843"/>
                <a:gd name="T7" fmla="*/ 0 h 177"/>
                <a:gd name="T8" fmla="*/ 532 w 843"/>
                <a:gd name="T9" fmla="*/ 177 h 177"/>
              </a:gdLst>
              <a:ahLst/>
              <a:cxnLst>
                <a:cxn ang="0">
                  <a:pos x="T0" y="T1"/>
                </a:cxn>
                <a:cxn ang="0">
                  <a:pos x="T2" y="T3"/>
                </a:cxn>
                <a:cxn ang="0">
                  <a:pos x="T4" y="T5"/>
                </a:cxn>
                <a:cxn ang="0">
                  <a:pos x="T6" y="T7"/>
                </a:cxn>
                <a:cxn ang="0">
                  <a:pos x="T8" y="T9"/>
                </a:cxn>
              </a:cxnLst>
              <a:rect l="0" t="0" r="r" b="b"/>
              <a:pathLst>
                <a:path w="843" h="177">
                  <a:moveTo>
                    <a:pt x="532" y="177"/>
                  </a:moveTo>
                  <a:lnTo>
                    <a:pt x="0" y="177"/>
                  </a:lnTo>
                  <a:lnTo>
                    <a:pt x="310" y="0"/>
                  </a:lnTo>
                  <a:lnTo>
                    <a:pt x="843" y="0"/>
                  </a:lnTo>
                  <a:lnTo>
                    <a:pt x="532" y="177"/>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17" name="Freeform 29">
              <a:extLst>
                <a:ext uri="{FF2B5EF4-FFF2-40B4-BE49-F238E27FC236}">
                  <a16:creationId xmlns:a16="http://schemas.microsoft.com/office/drawing/2014/main" id="{DF275506-4CC6-49E6-8529-00D8966831FA}"/>
                </a:ext>
              </a:extLst>
            </p:cNvPr>
            <p:cNvSpPr>
              <a:spLocks/>
            </p:cNvSpPr>
            <p:nvPr/>
          </p:nvSpPr>
          <p:spPr bwMode="auto">
            <a:xfrm>
              <a:off x="3393" y="1250"/>
              <a:ext cx="311" cy="354"/>
            </a:xfrm>
            <a:custGeom>
              <a:avLst/>
              <a:gdLst>
                <a:gd name="T0" fmla="*/ 311 w 311"/>
                <a:gd name="T1" fmla="*/ 177 h 354"/>
                <a:gd name="T2" fmla="*/ 0 w 311"/>
                <a:gd name="T3" fmla="*/ 354 h 354"/>
                <a:gd name="T4" fmla="*/ 0 w 311"/>
                <a:gd name="T5" fmla="*/ 177 h 354"/>
                <a:gd name="T6" fmla="*/ 311 w 311"/>
                <a:gd name="T7" fmla="*/ 0 h 354"/>
                <a:gd name="T8" fmla="*/ 311 w 311"/>
                <a:gd name="T9" fmla="*/ 177 h 354"/>
              </a:gdLst>
              <a:ahLst/>
              <a:cxnLst>
                <a:cxn ang="0">
                  <a:pos x="T0" y="T1"/>
                </a:cxn>
                <a:cxn ang="0">
                  <a:pos x="T2" y="T3"/>
                </a:cxn>
                <a:cxn ang="0">
                  <a:pos x="T4" y="T5"/>
                </a:cxn>
                <a:cxn ang="0">
                  <a:pos x="T6" y="T7"/>
                </a:cxn>
                <a:cxn ang="0">
                  <a:pos x="T8" y="T9"/>
                </a:cxn>
              </a:cxnLst>
              <a:rect l="0" t="0" r="r" b="b"/>
              <a:pathLst>
                <a:path w="311" h="354">
                  <a:moveTo>
                    <a:pt x="311" y="177"/>
                  </a:moveTo>
                  <a:lnTo>
                    <a:pt x="0" y="354"/>
                  </a:lnTo>
                  <a:lnTo>
                    <a:pt x="0" y="177"/>
                  </a:lnTo>
                  <a:lnTo>
                    <a:pt x="311" y="0"/>
                  </a:lnTo>
                  <a:lnTo>
                    <a:pt x="311" y="177"/>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18" name="Rectangle 30">
              <a:extLst>
                <a:ext uri="{FF2B5EF4-FFF2-40B4-BE49-F238E27FC236}">
                  <a16:creationId xmlns:a16="http://schemas.microsoft.com/office/drawing/2014/main" id="{198F1C52-8115-4986-8541-1EE6E7A97B2F}"/>
                </a:ext>
              </a:extLst>
            </p:cNvPr>
            <p:cNvSpPr>
              <a:spLocks noChangeArrowheads="1"/>
            </p:cNvSpPr>
            <p:nvPr/>
          </p:nvSpPr>
          <p:spPr bwMode="auto">
            <a:xfrm>
              <a:off x="2861" y="1427"/>
              <a:ext cx="532" cy="177"/>
            </a:xfrm>
            <a:prstGeom prst="rect">
              <a:avLst/>
            </a:prstGeom>
            <a:solidFill>
              <a:srgbClr val="FFFFFF"/>
            </a:solidFill>
            <a:ln w="1588">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19" name="Line 31">
              <a:extLst>
                <a:ext uri="{FF2B5EF4-FFF2-40B4-BE49-F238E27FC236}">
                  <a16:creationId xmlns:a16="http://schemas.microsoft.com/office/drawing/2014/main" id="{529402AC-D079-49A0-81FB-2A1BBB00BCAB}"/>
                </a:ext>
              </a:extLst>
            </p:cNvPr>
            <p:cNvSpPr>
              <a:spLocks noChangeShapeType="1"/>
            </p:cNvSpPr>
            <p:nvPr/>
          </p:nvSpPr>
          <p:spPr bwMode="auto">
            <a:xfrm>
              <a:off x="2861" y="1427"/>
              <a:ext cx="1" cy="177"/>
            </a:xfrm>
            <a:prstGeom prst="line">
              <a:avLst/>
            </a:prstGeom>
            <a:noFill/>
            <a:ln w="1588">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0" name="Freeform 32">
              <a:extLst>
                <a:ext uri="{FF2B5EF4-FFF2-40B4-BE49-F238E27FC236}">
                  <a16:creationId xmlns:a16="http://schemas.microsoft.com/office/drawing/2014/main" id="{BFB18628-6D11-4CEF-BF21-BC9377B34C9B}"/>
                </a:ext>
              </a:extLst>
            </p:cNvPr>
            <p:cNvSpPr>
              <a:spLocks/>
            </p:cNvSpPr>
            <p:nvPr/>
          </p:nvSpPr>
          <p:spPr bwMode="auto">
            <a:xfrm>
              <a:off x="3168" y="1286"/>
              <a:ext cx="221" cy="118"/>
            </a:xfrm>
            <a:custGeom>
              <a:avLst/>
              <a:gdLst>
                <a:gd name="T0" fmla="*/ 1 w 221"/>
                <a:gd name="T1" fmla="*/ 89 h 118"/>
                <a:gd name="T2" fmla="*/ 0 w 221"/>
                <a:gd name="T3" fmla="*/ 81 h 118"/>
                <a:gd name="T4" fmla="*/ 2 w 221"/>
                <a:gd name="T5" fmla="*/ 73 h 118"/>
                <a:gd name="T6" fmla="*/ 5 w 221"/>
                <a:gd name="T7" fmla="*/ 65 h 118"/>
                <a:gd name="T8" fmla="*/ 11 w 221"/>
                <a:gd name="T9" fmla="*/ 56 h 118"/>
                <a:gd name="T10" fmla="*/ 19 w 221"/>
                <a:gd name="T11" fmla="*/ 48 h 118"/>
                <a:gd name="T12" fmla="*/ 29 w 221"/>
                <a:gd name="T13" fmla="*/ 40 h 118"/>
                <a:gd name="T14" fmla="*/ 40 w 221"/>
                <a:gd name="T15" fmla="*/ 32 h 118"/>
                <a:gd name="T16" fmla="*/ 53 w 221"/>
                <a:gd name="T17" fmla="*/ 25 h 118"/>
                <a:gd name="T18" fmla="*/ 67 w 221"/>
                <a:gd name="T19" fmla="*/ 18 h 118"/>
                <a:gd name="T20" fmla="*/ 82 w 221"/>
                <a:gd name="T21" fmla="*/ 13 h 118"/>
                <a:gd name="T22" fmla="*/ 97 w 221"/>
                <a:gd name="T23" fmla="*/ 8 h 118"/>
                <a:gd name="T24" fmla="*/ 113 w 221"/>
                <a:gd name="T25" fmla="*/ 4 h 118"/>
                <a:gd name="T26" fmla="*/ 128 w 221"/>
                <a:gd name="T27" fmla="*/ 2 h 118"/>
                <a:gd name="T28" fmla="*/ 144 w 221"/>
                <a:gd name="T29" fmla="*/ 0 h 118"/>
                <a:gd name="T30" fmla="*/ 158 w 221"/>
                <a:gd name="T31" fmla="*/ 0 h 118"/>
                <a:gd name="T32" fmla="*/ 172 w 221"/>
                <a:gd name="T33" fmla="*/ 2 h 118"/>
                <a:gd name="T34" fmla="*/ 184 w 221"/>
                <a:gd name="T35" fmla="*/ 3 h 118"/>
                <a:gd name="T36" fmla="*/ 195 w 221"/>
                <a:gd name="T37" fmla="*/ 7 h 118"/>
                <a:gd name="T38" fmla="*/ 205 w 221"/>
                <a:gd name="T39" fmla="*/ 12 h 118"/>
                <a:gd name="T40" fmla="*/ 212 w 221"/>
                <a:gd name="T41" fmla="*/ 17 h 118"/>
                <a:gd name="T42" fmla="*/ 217 w 221"/>
                <a:gd name="T43" fmla="*/ 23 h 118"/>
                <a:gd name="T44" fmla="*/ 220 w 221"/>
                <a:gd name="T45" fmla="*/ 30 h 118"/>
                <a:gd name="T46" fmla="*/ 221 w 221"/>
                <a:gd name="T47" fmla="*/ 38 h 118"/>
                <a:gd name="T48" fmla="*/ 219 w 221"/>
                <a:gd name="T49" fmla="*/ 46 h 118"/>
                <a:gd name="T50" fmla="*/ 216 w 221"/>
                <a:gd name="T51" fmla="*/ 54 h 118"/>
                <a:gd name="T52" fmla="*/ 210 w 221"/>
                <a:gd name="T53" fmla="*/ 62 h 118"/>
                <a:gd name="T54" fmla="*/ 202 w 221"/>
                <a:gd name="T55" fmla="*/ 71 h 118"/>
                <a:gd name="T56" fmla="*/ 193 w 221"/>
                <a:gd name="T57" fmla="*/ 79 h 118"/>
                <a:gd name="T58" fmla="*/ 181 w 221"/>
                <a:gd name="T59" fmla="*/ 86 h 118"/>
                <a:gd name="T60" fmla="*/ 168 w 221"/>
                <a:gd name="T61" fmla="*/ 94 h 118"/>
                <a:gd name="T62" fmla="*/ 155 w 221"/>
                <a:gd name="T63" fmla="*/ 101 h 118"/>
                <a:gd name="T64" fmla="*/ 140 w 221"/>
                <a:gd name="T65" fmla="*/ 106 h 118"/>
                <a:gd name="T66" fmla="*/ 125 w 221"/>
                <a:gd name="T67" fmla="*/ 111 h 118"/>
                <a:gd name="T68" fmla="*/ 109 w 221"/>
                <a:gd name="T69" fmla="*/ 114 h 118"/>
                <a:gd name="T70" fmla="*/ 93 w 221"/>
                <a:gd name="T71" fmla="*/ 117 h 118"/>
                <a:gd name="T72" fmla="*/ 78 w 221"/>
                <a:gd name="T73" fmla="*/ 118 h 118"/>
                <a:gd name="T74" fmla="*/ 63 w 221"/>
                <a:gd name="T75" fmla="*/ 118 h 118"/>
                <a:gd name="T76" fmla="*/ 50 w 221"/>
                <a:gd name="T77" fmla="*/ 117 h 118"/>
                <a:gd name="T78" fmla="*/ 37 w 221"/>
                <a:gd name="T79" fmla="*/ 115 h 118"/>
                <a:gd name="T80" fmla="*/ 26 w 221"/>
                <a:gd name="T81" fmla="*/ 112 h 118"/>
                <a:gd name="T82" fmla="*/ 17 w 221"/>
                <a:gd name="T83" fmla="*/ 107 h 118"/>
                <a:gd name="T84" fmla="*/ 9 w 221"/>
                <a:gd name="T85" fmla="*/ 102 h 118"/>
                <a:gd name="T86" fmla="*/ 5 w 221"/>
                <a:gd name="T87" fmla="*/ 95 h 118"/>
                <a:gd name="T88" fmla="*/ 1 w 221"/>
                <a:gd name="T89" fmla="*/ 89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21" h="118">
                  <a:moveTo>
                    <a:pt x="1" y="89"/>
                  </a:moveTo>
                  <a:lnTo>
                    <a:pt x="0" y="81"/>
                  </a:lnTo>
                  <a:lnTo>
                    <a:pt x="2" y="73"/>
                  </a:lnTo>
                  <a:lnTo>
                    <a:pt x="5" y="65"/>
                  </a:lnTo>
                  <a:lnTo>
                    <a:pt x="11" y="56"/>
                  </a:lnTo>
                  <a:lnTo>
                    <a:pt x="19" y="48"/>
                  </a:lnTo>
                  <a:lnTo>
                    <a:pt x="29" y="40"/>
                  </a:lnTo>
                  <a:lnTo>
                    <a:pt x="40" y="32"/>
                  </a:lnTo>
                  <a:lnTo>
                    <a:pt x="53" y="25"/>
                  </a:lnTo>
                  <a:lnTo>
                    <a:pt x="67" y="18"/>
                  </a:lnTo>
                  <a:lnTo>
                    <a:pt x="82" y="13"/>
                  </a:lnTo>
                  <a:lnTo>
                    <a:pt x="97" y="8"/>
                  </a:lnTo>
                  <a:lnTo>
                    <a:pt x="113" y="4"/>
                  </a:lnTo>
                  <a:lnTo>
                    <a:pt x="128" y="2"/>
                  </a:lnTo>
                  <a:lnTo>
                    <a:pt x="144" y="0"/>
                  </a:lnTo>
                  <a:lnTo>
                    <a:pt x="158" y="0"/>
                  </a:lnTo>
                  <a:lnTo>
                    <a:pt x="172" y="2"/>
                  </a:lnTo>
                  <a:lnTo>
                    <a:pt x="184" y="3"/>
                  </a:lnTo>
                  <a:lnTo>
                    <a:pt x="195" y="7"/>
                  </a:lnTo>
                  <a:lnTo>
                    <a:pt x="205" y="12"/>
                  </a:lnTo>
                  <a:lnTo>
                    <a:pt x="212" y="17"/>
                  </a:lnTo>
                  <a:lnTo>
                    <a:pt x="217" y="23"/>
                  </a:lnTo>
                  <a:lnTo>
                    <a:pt x="220" y="30"/>
                  </a:lnTo>
                  <a:lnTo>
                    <a:pt x="221" y="38"/>
                  </a:lnTo>
                  <a:lnTo>
                    <a:pt x="219" y="46"/>
                  </a:lnTo>
                  <a:lnTo>
                    <a:pt x="216" y="54"/>
                  </a:lnTo>
                  <a:lnTo>
                    <a:pt x="210" y="62"/>
                  </a:lnTo>
                  <a:lnTo>
                    <a:pt x="202" y="71"/>
                  </a:lnTo>
                  <a:lnTo>
                    <a:pt x="193" y="79"/>
                  </a:lnTo>
                  <a:lnTo>
                    <a:pt x="181" y="86"/>
                  </a:lnTo>
                  <a:lnTo>
                    <a:pt x="168" y="94"/>
                  </a:lnTo>
                  <a:lnTo>
                    <a:pt x="155" y="101"/>
                  </a:lnTo>
                  <a:lnTo>
                    <a:pt x="140" y="106"/>
                  </a:lnTo>
                  <a:lnTo>
                    <a:pt x="125" y="111"/>
                  </a:lnTo>
                  <a:lnTo>
                    <a:pt x="109" y="114"/>
                  </a:lnTo>
                  <a:lnTo>
                    <a:pt x="93" y="117"/>
                  </a:lnTo>
                  <a:lnTo>
                    <a:pt x="78" y="118"/>
                  </a:lnTo>
                  <a:lnTo>
                    <a:pt x="63" y="118"/>
                  </a:lnTo>
                  <a:lnTo>
                    <a:pt x="50" y="117"/>
                  </a:lnTo>
                  <a:lnTo>
                    <a:pt x="37" y="115"/>
                  </a:lnTo>
                  <a:lnTo>
                    <a:pt x="26" y="112"/>
                  </a:lnTo>
                  <a:lnTo>
                    <a:pt x="17" y="107"/>
                  </a:lnTo>
                  <a:lnTo>
                    <a:pt x="9" y="102"/>
                  </a:lnTo>
                  <a:lnTo>
                    <a:pt x="5" y="95"/>
                  </a:lnTo>
                  <a:lnTo>
                    <a:pt x="1" y="89"/>
                  </a:lnTo>
                  <a:close/>
                </a:path>
              </a:pathLst>
            </a:custGeom>
            <a:solidFill>
              <a:srgbClr val="FFFFFF"/>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1" name="Freeform 33">
              <a:extLst>
                <a:ext uri="{FF2B5EF4-FFF2-40B4-BE49-F238E27FC236}">
                  <a16:creationId xmlns:a16="http://schemas.microsoft.com/office/drawing/2014/main" id="{13B2E067-5FF1-40D0-8744-F8F46C491752}"/>
                </a:ext>
              </a:extLst>
            </p:cNvPr>
            <p:cNvSpPr>
              <a:spLocks/>
            </p:cNvSpPr>
            <p:nvPr/>
          </p:nvSpPr>
          <p:spPr bwMode="auto">
            <a:xfrm>
              <a:off x="1209" y="1892"/>
              <a:ext cx="510" cy="177"/>
            </a:xfrm>
            <a:custGeom>
              <a:avLst/>
              <a:gdLst>
                <a:gd name="T0" fmla="*/ 199 w 510"/>
                <a:gd name="T1" fmla="*/ 177 h 177"/>
                <a:gd name="T2" fmla="*/ 0 w 510"/>
                <a:gd name="T3" fmla="*/ 177 h 177"/>
                <a:gd name="T4" fmla="*/ 310 w 510"/>
                <a:gd name="T5" fmla="*/ 0 h 177"/>
                <a:gd name="T6" fmla="*/ 510 w 510"/>
                <a:gd name="T7" fmla="*/ 0 h 177"/>
                <a:gd name="T8" fmla="*/ 199 w 510"/>
                <a:gd name="T9" fmla="*/ 177 h 177"/>
              </a:gdLst>
              <a:ahLst/>
              <a:cxnLst>
                <a:cxn ang="0">
                  <a:pos x="T0" y="T1"/>
                </a:cxn>
                <a:cxn ang="0">
                  <a:pos x="T2" y="T3"/>
                </a:cxn>
                <a:cxn ang="0">
                  <a:pos x="T4" y="T5"/>
                </a:cxn>
                <a:cxn ang="0">
                  <a:pos x="T6" y="T7"/>
                </a:cxn>
                <a:cxn ang="0">
                  <a:pos x="T8" y="T9"/>
                </a:cxn>
              </a:cxnLst>
              <a:rect l="0" t="0" r="r" b="b"/>
              <a:pathLst>
                <a:path w="510" h="177">
                  <a:moveTo>
                    <a:pt x="199" y="177"/>
                  </a:moveTo>
                  <a:lnTo>
                    <a:pt x="0" y="177"/>
                  </a:lnTo>
                  <a:lnTo>
                    <a:pt x="310" y="0"/>
                  </a:lnTo>
                  <a:lnTo>
                    <a:pt x="510" y="0"/>
                  </a:lnTo>
                  <a:lnTo>
                    <a:pt x="199" y="177"/>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2" name="Freeform 34">
              <a:extLst>
                <a:ext uri="{FF2B5EF4-FFF2-40B4-BE49-F238E27FC236}">
                  <a16:creationId xmlns:a16="http://schemas.microsoft.com/office/drawing/2014/main" id="{AAF51C7D-51ED-42F8-8C36-6F0107C98234}"/>
                </a:ext>
              </a:extLst>
            </p:cNvPr>
            <p:cNvSpPr>
              <a:spLocks/>
            </p:cNvSpPr>
            <p:nvPr/>
          </p:nvSpPr>
          <p:spPr bwMode="auto">
            <a:xfrm>
              <a:off x="1408" y="1892"/>
              <a:ext cx="311" cy="708"/>
            </a:xfrm>
            <a:custGeom>
              <a:avLst/>
              <a:gdLst>
                <a:gd name="T0" fmla="*/ 311 w 311"/>
                <a:gd name="T1" fmla="*/ 531 h 708"/>
                <a:gd name="T2" fmla="*/ 0 w 311"/>
                <a:gd name="T3" fmla="*/ 708 h 708"/>
                <a:gd name="T4" fmla="*/ 0 w 311"/>
                <a:gd name="T5" fmla="*/ 177 h 708"/>
                <a:gd name="T6" fmla="*/ 311 w 311"/>
                <a:gd name="T7" fmla="*/ 0 h 708"/>
                <a:gd name="T8" fmla="*/ 311 w 311"/>
                <a:gd name="T9" fmla="*/ 531 h 708"/>
              </a:gdLst>
              <a:ahLst/>
              <a:cxnLst>
                <a:cxn ang="0">
                  <a:pos x="T0" y="T1"/>
                </a:cxn>
                <a:cxn ang="0">
                  <a:pos x="T2" y="T3"/>
                </a:cxn>
                <a:cxn ang="0">
                  <a:pos x="T4" y="T5"/>
                </a:cxn>
                <a:cxn ang="0">
                  <a:pos x="T6" y="T7"/>
                </a:cxn>
                <a:cxn ang="0">
                  <a:pos x="T8" y="T9"/>
                </a:cxn>
              </a:cxnLst>
              <a:rect l="0" t="0" r="r" b="b"/>
              <a:pathLst>
                <a:path w="311" h="708">
                  <a:moveTo>
                    <a:pt x="311" y="531"/>
                  </a:moveTo>
                  <a:lnTo>
                    <a:pt x="0" y="708"/>
                  </a:lnTo>
                  <a:lnTo>
                    <a:pt x="0" y="177"/>
                  </a:lnTo>
                  <a:lnTo>
                    <a:pt x="311" y="0"/>
                  </a:lnTo>
                  <a:lnTo>
                    <a:pt x="311" y="531"/>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3" name="Rectangle 35">
              <a:extLst>
                <a:ext uri="{FF2B5EF4-FFF2-40B4-BE49-F238E27FC236}">
                  <a16:creationId xmlns:a16="http://schemas.microsoft.com/office/drawing/2014/main" id="{A3BA8EC9-7774-493C-8E04-7A98525367EC}"/>
                </a:ext>
              </a:extLst>
            </p:cNvPr>
            <p:cNvSpPr>
              <a:spLocks noChangeArrowheads="1"/>
            </p:cNvSpPr>
            <p:nvPr/>
          </p:nvSpPr>
          <p:spPr bwMode="auto">
            <a:xfrm>
              <a:off x="1209" y="2069"/>
              <a:ext cx="199" cy="531"/>
            </a:xfrm>
            <a:prstGeom prst="rect">
              <a:avLst/>
            </a:prstGeom>
            <a:solidFill>
              <a:srgbClr val="FFFFFF"/>
            </a:solidFill>
            <a:ln w="1588">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4" name="Freeform 36">
              <a:extLst>
                <a:ext uri="{FF2B5EF4-FFF2-40B4-BE49-F238E27FC236}">
                  <a16:creationId xmlns:a16="http://schemas.microsoft.com/office/drawing/2014/main" id="{BDB769C1-9FD9-4654-9314-63DE257FD45A}"/>
                </a:ext>
              </a:extLst>
            </p:cNvPr>
            <p:cNvSpPr>
              <a:spLocks/>
            </p:cNvSpPr>
            <p:nvPr/>
          </p:nvSpPr>
          <p:spPr bwMode="auto">
            <a:xfrm>
              <a:off x="1408" y="2246"/>
              <a:ext cx="843" cy="177"/>
            </a:xfrm>
            <a:custGeom>
              <a:avLst/>
              <a:gdLst>
                <a:gd name="T0" fmla="*/ 533 w 843"/>
                <a:gd name="T1" fmla="*/ 177 h 177"/>
                <a:gd name="T2" fmla="*/ 0 w 843"/>
                <a:gd name="T3" fmla="*/ 177 h 177"/>
                <a:gd name="T4" fmla="*/ 311 w 843"/>
                <a:gd name="T5" fmla="*/ 0 h 177"/>
                <a:gd name="T6" fmla="*/ 843 w 843"/>
                <a:gd name="T7" fmla="*/ 0 h 177"/>
                <a:gd name="T8" fmla="*/ 533 w 843"/>
                <a:gd name="T9" fmla="*/ 177 h 177"/>
              </a:gdLst>
              <a:ahLst/>
              <a:cxnLst>
                <a:cxn ang="0">
                  <a:pos x="T0" y="T1"/>
                </a:cxn>
                <a:cxn ang="0">
                  <a:pos x="T2" y="T3"/>
                </a:cxn>
                <a:cxn ang="0">
                  <a:pos x="T4" y="T5"/>
                </a:cxn>
                <a:cxn ang="0">
                  <a:pos x="T6" y="T7"/>
                </a:cxn>
                <a:cxn ang="0">
                  <a:pos x="T8" y="T9"/>
                </a:cxn>
              </a:cxnLst>
              <a:rect l="0" t="0" r="r" b="b"/>
              <a:pathLst>
                <a:path w="843" h="177">
                  <a:moveTo>
                    <a:pt x="533" y="177"/>
                  </a:moveTo>
                  <a:lnTo>
                    <a:pt x="0" y="177"/>
                  </a:lnTo>
                  <a:lnTo>
                    <a:pt x="311" y="0"/>
                  </a:lnTo>
                  <a:lnTo>
                    <a:pt x="843" y="0"/>
                  </a:lnTo>
                  <a:lnTo>
                    <a:pt x="533" y="177"/>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5" name="Freeform 37">
              <a:extLst>
                <a:ext uri="{FF2B5EF4-FFF2-40B4-BE49-F238E27FC236}">
                  <a16:creationId xmlns:a16="http://schemas.microsoft.com/office/drawing/2014/main" id="{E5630148-65DB-4E28-AFEC-0C23A8FEAA25}"/>
                </a:ext>
              </a:extLst>
            </p:cNvPr>
            <p:cNvSpPr>
              <a:spLocks/>
            </p:cNvSpPr>
            <p:nvPr/>
          </p:nvSpPr>
          <p:spPr bwMode="auto">
            <a:xfrm>
              <a:off x="1941" y="2246"/>
              <a:ext cx="310" cy="354"/>
            </a:xfrm>
            <a:custGeom>
              <a:avLst/>
              <a:gdLst>
                <a:gd name="T0" fmla="*/ 310 w 310"/>
                <a:gd name="T1" fmla="*/ 177 h 354"/>
                <a:gd name="T2" fmla="*/ 0 w 310"/>
                <a:gd name="T3" fmla="*/ 354 h 354"/>
                <a:gd name="T4" fmla="*/ 0 w 310"/>
                <a:gd name="T5" fmla="*/ 177 h 354"/>
                <a:gd name="T6" fmla="*/ 310 w 310"/>
                <a:gd name="T7" fmla="*/ 0 h 354"/>
                <a:gd name="T8" fmla="*/ 310 w 310"/>
                <a:gd name="T9" fmla="*/ 177 h 354"/>
              </a:gdLst>
              <a:ahLst/>
              <a:cxnLst>
                <a:cxn ang="0">
                  <a:pos x="T0" y="T1"/>
                </a:cxn>
                <a:cxn ang="0">
                  <a:pos x="T2" y="T3"/>
                </a:cxn>
                <a:cxn ang="0">
                  <a:pos x="T4" y="T5"/>
                </a:cxn>
                <a:cxn ang="0">
                  <a:pos x="T6" y="T7"/>
                </a:cxn>
                <a:cxn ang="0">
                  <a:pos x="T8" y="T9"/>
                </a:cxn>
              </a:cxnLst>
              <a:rect l="0" t="0" r="r" b="b"/>
              <a:pathLst>
                <a:path w="310" h="354">
                  <a:moveTo>
                    <a:pt x="310" y="177"/>
                  </a:moveTo>
                  <a:lnTo>
                    <a:pt x="0" y="354"/>
                  </a:lnTo>
                  <a:lnTo>
                    <a:pt x="0" y="177"/>
                  </a:lnTo>
                  <a:lnTo>
                    <a:pt x="310" y="0"/>
                  </a:lnTo>
                  <a:lnTo>
                    <a:pt x="310" y="177"/>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6" name="Rectangle 38">
              <a:extLst>
                <a:ext uri="{FF2B5EF4-FFF2-40B4-BE49-F238E27FC236}">
                  <a16:creationId xmlns:a16="http://schemas.microsoft.com/office/drawing/2014/main" id="{1B17CFED-E0D7-4350-A3FF-EA75F7BDD20B}"/>
                </a:ext>
              </a:extLst>
            </p:cNvPr>
            <p:cNvSpPr>
              <a:spLocks noChangeArrowheads="1"/>
            </p:cNvSpPr>
            <p:nvPr/>
          </p:nvSpPr>
          <p:spPr bwMode="auto">
            <a:xfrm>
              <a:off x="1408" y="2423"/>
              <a:ext cx="533" cy="177"/>
            </a:xfrm>
            <a:prstGeom prst="rect">
              <a:avLst/>
            </a:prstGeom>
            <a:solidFill>
              <a:srgbClr val="FFFFFF"/>
            </a:solidFill>
            <a:ln w="1588">
              <a:solidFill>
                <a:srgbClr val="000000"/>
              </a:solidFill>
              <a:miter lim="800000"/>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7" name="Line 39">
              <a:extLst>
                <a:ext uri="{FF2B5EF4-FFF2-40B4-BE49-F238E27FC236}">
                  <a16:creationId xmlns:a16="http://schemas.microsoft.com/office/drawing/2014/main" id="{853B7827-D5FE-4DD6-B4D8-A114B6C52B11}"/>
                </a:ext>
              </a:extLst>
            </p:cNvPr>
            <p:cNvSpPr>
              <a:spLocks noChangeShapeType="1"/>
            </p:cNvSpPr>
            <p:nvPr/>
          </p:nvSpPr>
          <p:spPr bwMode="auto">
            <a:xfrm>
              <a:off x="1408" y="2423"/>
              <a:ext cx="1" cy="177"/>
            </a:xfrm>
            <a:prstGeom prst="line">
              <a:avLst/>
            </a:prstGeom>
            <a:noFill/>
            <a:ln w="1588">
              <a:solidFill>
                <a:srgbClr val="FFFFFF"/>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8" name="Freeform 40">
              <a:extLst>
                <a:ext uri="{FF2B5EF4-FFF2-40B4-BE49-F238E27FC236}">
                  <a16:creationId xmlns:a16="http://schemas.microsoft.com/office/drawing/2014/main" id="{30570BC9-4944-4271-A7C1-2268832EF0EA}"/>
                </a:ext>
              </a:extLst>
            </p:cNvPr>
            <p:cNvSpPr>
              <a:spLocks/>
            </p:cNvSpPr>
            <p:nvPr/>
          </p:nvSpPr>
          <p:spPr bwMode="auto">
            <a:xfrm>
              <a:off x="3038" y="1693"/>
              <a:ext cx="355" cy="354"/>
            </a:xfrm>
            <a:custGeom>
              <a:avLst/>
              <a:gdLst>
                <a:gd name="T0" fmla="*/ 0 w 355"/>
                <a:gd name="T1" fmla="*/ 177 h 354"/>
                <a:gd name="T2" fmla="*/ 2 w 355"/>
                <a:gd name="T3" fmla="*/ 157 h 354"/>
                <a:gd name="T4" fmla="*/ 5 w 355"/>
                <a:gd name="T5" fmla="*/ 137 h 354"/>
                <a:gd name="T6" fmla="*/ 10 w 355"/>
                <a:gd name="T7" fmla="*/ 118 h 354"/>
                <a:gd name="T8" fmla="*/ 18 w 355"/>
                <a:gd name="T9" fmla="*/ 100 h 354"/>
                <a:gd name="T10" fmla="*/ 28 w 355"/>
                <a:gd name="T11" fmla="*/ 83 h 354"/>
                <a:gd name="T12" fmla="*/ 39 w 355"/>
                <a:gd name="T13" fmla="*/ 66 h 354"/>
                <a:gd name="T14" fmla="*/ 52 w 355"/>
                <a:gd name="T15" fmla="*/ 52 h 354"/>
                <a:gd name="T16" fmla="*/ 67 w 355"/>
                <a:gd name="T17" fmla="*/ 39 h 354"/>
                <a:gd name="T18" fmla="*/ 84 w 355"/>
                <a:gd name="T19" fmla="*/ 27 h 354"/>
                <a:gd name="T20" fmla="*/ 101 w 355"/>
                <a:gd name="T21" fmla="*/ 17 h 354"/>
                <a:gd name="T22" fmla="*/ 119 w 355"/>
                <a:gd name="T23" fmla="*/ 10 h 354"/>
                <a:gd name="T24" fmla="*/ 139 w 355"/>
                <a:gd name="T25" fmla="*/ 4 h 354"/>
                <a:gd name="T26" fmla="*/ 158 w 355"/>
                <a:gd name="T27" fmla="*/ 1 h 354"/>
                <a:gd name="T28" fmla="*/ 178 w 355"/>
                <a:gd name="T29" fmla="*/ 0 h 354"/>
                <a:gd name="T30" fmla="*/ 198 w 355"/>
                <a:gd name="T31" fmla="*/ 1 h 354"/>
                <a:gd name="T32" fmla="*/ 217 w 355"/>
                <a:gd name="T33" fmla="*/ 4 h 354"/>
                <a:gd name="T34" fmla="*/ 236 w 355"/>
                <a:gd name="T35" fmla="*/ 10 h 354"/>
                <a:gd name="T36" fmla="*/ 255 w 355"/>
                <a:gd name="T37" fmla="*/ 17 h 354"/>
                <a:gd name="T38" fmla="*/ 272 w 355"/>
                <a:gd name="T39" fmla="*/ 27 h 354"/>
                <a:gd name="T40" fmla="*/ 288 w 355"/>
                <a:gd name="T41" fmla="*/ 39 h 354"/>
                <a:gd name="T42" fmla="*/ 303 w 355"/>
                <a:gd name="T43" fmla="*/ 52 h 354"/>
                <a:gd name="T44" fmla="*/ 317 w 355"/>
                <a:gd name="T45" fmla="*/ 66 h 354"/>
                <a:gd name="T46" fmla="*/ 328 w 355"/>
                <a:gd name="T47" fmla="*/ 83 h 354"/>
                <a:gd name="T48" fmla="*/ 338 w 355"/>
                <a:gd name="T49" fmla="*/ 100 h 354"/>
                <a:gd name="T50" fmla="*/ 346 w 355"/>
                <a:gd name="T51" fmla="*/ 118 h 354"/>
                <a:gd name="T52" fmla="*/ 351 w 355"/>
                <a:gd name="T53" fmla="*/ 137 h 354"/>
                <a:gd name="T54" fmla="*/ 354 w 355"/>
                <a:gd name="T55" fmla="*/ 157 h 354"/>
                <a:gd name="T56" fmla="*/ 355 w 355"/>
                <a:gd name="T57" fmla="*/ 177 h 354"/>
                <a:gd name="T58" fmla="*/ 354 w 355"/>
                <a:gd name="T59" fmla="*/ 197 h 354"/>
                <a:gd name="T60" fmla="*/ 351 w 355"/>
                <a:gd name="T61" fmla="*/ 216 h 354"/>
                <a:gd name="T62" fmla="*/ 346 w 355"/>
                <a:gd name="T63" fmla="*/ 235 h 354"/>
                <a:gd name="T64" fmla="*/ 338 w 355"/>
                <a:gd name="T65" fmla="*/ 253 h 354"/>
                <a:gd name="T66" fmla="*/ 328 w 355"/>
                <a:gd name="T67" fmla="*/ 271 h 354"/>
                <a:gd name="T68" fmla="*/ 317 w 355"/>
                <a:gd name="T69" fmla="*/ 287 h 354"/>
                <a:gd name="T70" fmla="*/ 303 w 355"/>
                <a:gd name="T71" fmla="*/ 302 h 354"/>
                <a:gd name="T72" fmla="*/ 288 w 355"/>
                <a:gd name="T73" fmla="*/ 315 h 354"/>
                <a:gd name="T74" fmla="*/ 272 w 355"/>
                <a:gd name="T75" fmla="*/ 326 h 354"/>
                <a:gd name="T76" fmla="*/ 255 w 355"/>
                <a:gd name="T77" fmla="*/ 337 h 354"/>
                <a:gd name="T78" fmla="*/ 236 w 355"/>
                <a:gd name="T79" fmla="*/ 344 h 354"/>
                <a:gd name="T80" fmla="*/ 217 w 355"/>
                <a:gd name="T81" fmla="*/ 349 h 354"/>
                <a:gd name="T82" fmla="*/ 198 w 355"/>
                <a:gd name="T83" fmla="*/ 352 h 354"/>
                <a:gd name="T84" fmla="*/ 178 w 355"/>
                <a:gd name="T85" fmla="*/ 354 h 354"/>
                <a:gd name="T86" fmla="*/ 158 w 355"/>
                <a:gd name="T87" fmla="*/ 352 h 354"/>
                <a:gd name="T88" fmla="*/ 139 w 355"/>
                <a:gd name="T89" fmla="*/ 349 h 354"/>
                <a:gd name="T90" fmla="*/ 119 w 355"/>
                <a:gd name="T91" fmla="*/ 344 h 354"/>
                <a:gd name="T92" fmla="*/ 101 w 355"/>
                <a:gd name="T93" fmla="*/ 337 h 354"/>
                <a:gd name="T94" fmla="*/ 84 w 355"/>
                <a:gd name="T95" fmla="*/ 326 h 354"/>
                <a:gd name="T96" fmla="*/ 67 w 355"/>
                <a:gd name="T97" fmla="*/ 315 h 354"/>
                <a:gd name="T98" fmla="*/ 52 w 355"/>
                <a:gd name="T99" fmla="*/ 302 h 354"/>
                <a:gd name="T100" fmla="*/ 39 w 355"/>
                <a:gd name="T101" fmla="*/ 287 h 354"/>
                <a:gd name="T102" fmla="*/ 28 w 355"/>
                <a:gd name="T103" fmla="*/ 271 h 354"/>
                <a:gd name="T104" fmla="*/ 18 w 355"/>
                <a:gd name="T105" fmla="*/ 253 h 354"/>
                <a:gd name="T106" fmla="*/ 10 w 355"/>
                <a:gd name="T107" fmla="*/ 235 h 354"/>
                <a:gd name="T108" fmla="*/ 5 w 355"/>
                <a:gd name="T109" fmla="*/ 216 h 354"/>
                <a:gd name="T110" fmla="*/ 2 w 355"/>
                <a:gd name="T111" fmla="*/ 197 h 354"/>
                <a:gd name="T112" fmla="*/ 0 w 355"/>
                <a:gd name="T113" fmla="*/ 17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5" h="354">
                  <a:moveTo>
                    <a:pt x="0" y="177"/>
                  </a:moveTo>
                  <a:lnTo>
                    <a:pt x="2" y="157"/>
                  </a:lnTo>
                  <a:lnTo>
                    <a:pt x="5" y="137"/>
                  </a:lnTo>
                  <a:lnTo>
                    <a:pt x="10" y="118"/>
                  </a:lnTo>
                  <a:lnTo>
                    <a:pt x="18" y="100"/>
                  </a:lnTo>
                  <a:lnTo>
                    <a:pt x="28" y="83"/>
                  </a:lnTo>
                  <a:lnTo>
                    <a:pt x="39" y="66"/>
                  </a:lnTo>
                  <a:lnTo>
                    <a:pt x="52" y="52"/>
                  </a:lnTo>
                  <a:lnTo>
                    <a:pt x="67" y="39"/>
                  </a:lnTo>
                  <a:lnTo>
                    <a:pt x="84" y="27"/>
                  </a:lnTo>
                  <a:lnTo>
                    <a:pt x="101" y="17"/>
                  </a:lnTo>
                  <a:lnTo>
                    <a:pt x="119" y="10"/>
                  </a:lnTo>
                  <a:lnTo>
                    <a:pt x="139" y="4"/>
                  </a:lnTo>
                  <a:lnTo>
                    <a:pt x="158" y="1"/>
                  </a:lnTo>
                  <a:lnTo>
                    <a:pt x="178" y="0"/>
                  </a:lnTo>
                  <a:lnTo>
                    <a:pt x="198" y="1"/>
                  </a:lnTo>
                  <a:lnTo>
                    <a:pt x="217" y="4"/>
                  </a:lnTo>
                  <a:lnTo>
                    <a:pt x="236" y="10"/>
                  </a:lnTo>
                  <a:lnTo>
                    <a:pt x="255" y="17"/>
                  </a:lnTo>
                  <a:lnTo>
                    <a:pt x="272" y="27"/>
                  </a:lnTo>
                  <a:lnTo>
                    <a:pt x="288" y="39"/>
                  </a:lnTo>
                  <a:lnTo>
                    <a:pt x="303" y="52"/>
                  </a:lnTo>
                  <a:lnTo>
                    <a:pt x="317" y="66"/>
                  </a:lnTo>
                  <a:lnTo>
                    <a:pt x="328" y="83"/>
                  </a:lnTo>
                  <a:lnTo>
                    <a:pt x="338" y="100"/>
                  </a:lnTo>
                  <a:lnTo>
                    <a:pt x="346" y="118"/>
                  </a:lnTo>
                  <a:lnTo>
                    <a:pt x="351" y="137"/>
                  </a:lnTo>
                  <a:lnTo>
                    <a:pt x="354" y="157"/>
                  </a:lnTo>
                  <a:lnTo>
                    <a:pt x="355" y="177"/>
                  </a:lnTo>
                  <a:lnTo>
                    <a:pt x="354" y="197"/>
                  </a:lnTo>
                  <a:lnTo>
                    <a:pt x="351" y="216"/>
                  </a:lnTo>
                  <a:lnTo>
                    <a:pt x="346" y="235"/>
                  </a:lnTo>
                  <a:lnTo>
                    <a:pt x="338" y="253"/>
                  </a:lnTo>
                  <a:lnTo>
                    <a:pt x="328" y="271"/>
                  </a:lnTo>
                  <a:lnTo>
                    <a:pt x="317" y="287"/>
                  </a:lnTo>
                  <a:lnTo>
                    <a:pt x="303" y="302"/>
                  </a:lnTo>
                  <a:lnTo>
                    <a:pt x="288" y="315"/>
                  </a:lnTo>
                  <a:lnTo>
                    <a:pt x="272" y="326"/>
                  </a:lnTo>
                  <a:lnTo>
                    <a:pt x="255" y="337"/>
                  </a:lnTo>
                  <a:lnTo>
                    <a:pt x="236" y="344"/>
                  </a:lnTo>
                  <a:lnTo>
                    <a:pt x="217" y="349"/>
                  </a:lnTo>
                  <a:lnTo>
                    <a:pt x="198" y="352"/>
                  </a:lnTo>
                  <a:lnTo>
                    <a:pt x="178" y="354"/>
                  </a:lnTo>
                  <a:lnTo>
                    <a:pt x="158" y="352"/>
                  </a:lnTo>
                  <a:lnTo>
                    <a:pt x="139" y="349"/>
                  </a:lnTo>
                  <a:lnTo>
                    <a:pt x="119" y="344"/>
                  </a:lnTo>
                  <a:lnTo>
                    <a:pt x="101" y="337"/>
                  </a:lnTo>
                  <a:lnTo>
                    <a:pt x="84" y="326"/>
                  </a:lnTo>
                  <a:lnTo>
                    <a:pt x="67" y="315"/>
                  </a:lnTo>
                  <a:lnTo>
                    <a:pt x="52" y="302"/>
                  </a:lnTo>
                  <a:lnTo>
                    <a:pt x="39" y="287"/>
                  </a:lnTo>
                  <a:lnTo>
                    <a:pt x="28" y="271"/>
                  </a:lnTo>
                  <a:lnTo>
                    <a:pt x="18" y="253"/>
                  </a:lnTo>
                  <a:lnTo>
                    <a:pt x="10" y="235"/>
                  </a:lnTo>
                  <a:lnTo>
                    <a:pt x="5" y="216"/>
                  </a:lnTo>
                  <a:lnTo>
                    <a:pt x="2" y="197"/>
                  </a:lnTo>
                  <a:lnTo>
                    <a:pt x="0" y="177"/>
                  </a:lnTo>
                  <a:close/>
                </a:path>
              </a:pathLst>
            </a:custGeom>
            <a:solidFill>
              <a:srgbClr val="FFFFFF"/>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29" name="Rectangle 41">
              <a:extLst>
                <a:ext uri="{FF2B5EF4-FFF2-40B4-BE49-F238E27FC236}">
                  <a16:creationId xmlns:a16="http://schemas.microsoft.com/office/drawing/2014/main" id="{BBC3116B-A6C1-482C-9659-24DA82EC806E}"/>
                </a:ext>
              </a:extLst>
            </p:cNvPr>
            <p:cNvSpPr>
              <a:spLocks noChangeArrowheads="1"/>
            </p:cNvSpPr>
            <p:nvPr/>
          </p:nvSpPr>
          <p:spPr bwMode="auto">
            <a:xfrm>
              <a:off x="3157" y="1804"/>
              <a:ext cx="129"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减</a:t>
              </a:r>
              <a:endPar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165930" name="Freeform 42">
              <a:extLst>
                <a:ext uri="{FF2B5EF4-FFF2-40B4-BE49-F238E27FC236}">
                  <a16:creationId xmlns:a16="http://schemas.microsoft.com/office/drawing/2014/main" id="{A962AF19-8E9B-4C78-8315-866FA1714812}"/>
                </a:ext>
              </a:extLst>
            </p:cNvPr>
            <p:cNvSpPr>
              <a:spLocks/>
            </p:cNvSpPr>
            <p:nvPr/>
          </p:nvSpPr>
          <p:spPr bwMode="auto">
            <a:xfrm>
              <a:off x="3288" y="2224"/>
              <a:ext cx="504" cy="353"/>
            </a:xfrm>
            <a:custGeom>
              <a:avLst/>
              <a:gdLst>
                <a:gd name="T0" fmla="*/ 0 w 354"/>
                <a:gd name="T1" fmla="*/ 176 h 353"/>
                <a:gd name="T2" fmla="*/ 1 w 354"/>
                <a:gd name="T3" fmla="*/ 157 h 353"/>
                <a:gd name="T4" fmla="*/ 4 w 354"/>
                <a:gd name="T5" fmla="*/ 137 h 353"/>
                <a:gd name="T6" fmla="*/ 10 w 354"/>
                <a:gd name="T7" fmla="*/ 118 h 353"/>
                <a:gd name="T8" fmla="*/ 17 w 354"/>
                <a:gd name="T9" fmla="*/ 100 h 353"/>
                <a:gd name="T10" fmla="*/ 27 w 354"/>
                <a:gd name="T11" fmla="*/ 83 h 353"/>
                <a:gd name="T12" fmla="*/ 39 w 354"/>
                <a:gd name="T13" fmla="*/ 66 h 353"/>
                <a:gd name="T14" fmla="*/ 52 w 354"/>
                <a:gd name="T15" fmla="*/ 51 h 353"/>
                <a:gd name="T16" fmla="*/ 66 w 354"/>
                <a:gd name="T17" fmla="*/ 38 h 353"/>
                <a:gd name="T18" fmla="*/ 83 w 354"/>
                <a:gd name="T19" fmla="*/ 27 h 353"/>
                <a:gd name="T20" fmla="*/ 100 w 354"/>
                <a:gd name="T21" fmla="*/ 17 h 353"/>
                <a:gd name="T22" fmla="*/ 118 w 354"/>
                <a:gd name="T23" fmla="*/ 10 h 353"/>
                <a:gd name="T24" fmla="*/ 138 w 354"/>
                <a:gd name="T25" fmla="*/ 4 h 353"/>
                <a:gd name="T26" fmla="*/ 157 w 354"/>
                <a:gd name="T27" fmla="*/ 1 h 353"/>
                <a:gd name="T28" fmla="*/ 177 w 354"/>
                <a:gd name="T29" fmla="*/ 0 h 353"/>
                <a:gd name="T30" fmla="*/ 197 w 354"/>
                <a:gd name="T31" fmla="*/ 1 h 353"/>
                <a:gd name="T32" fmla="*/ 217 w 354"/>
                <a:gd name="T33" fmla="*/ 4 h 353"/>
                <a:gd name="T34" fmla="*/ 236 w 354"/>
                <a:gd name="T35" fmla="*/ 10 h 353"/>
                <a:gd name="T36" fmla="*/ 254 w 354"/>
                <a:gd name="T37" fmla="*/ 17 h 353"/>
                <a:gd name="T38" fmla="*/ 272 w 354"/>
                <a:gd name="T39" fmla="*/ 27 h 353"/>
                <a:gd name="T40" fmla="*/ 288 w 354"/>
                <a:gd name="T41" fmla="*/ 38 h 353"/>
                <a:gd name="T42" fmla="*/ 303 w 354"/>
                <a:gd name="T43" fmla="*/ 51 h 353"/>
                <a:gd name="T44" fmla="*/ 316 w 354"/>
                <a:gd name="T45" fmla="*/ 66 h 353"/>
                <a:gd name="T46" fmla="*/ 327 w 354"/>
                <a:gd name="T47" fmla="*/ 83 h 353"/>
                <a:gd name="T48" fmla="*/ 337 w 354"/>
                <a:gd name="T49" fmla="*/ 100 h 353"/>
                <a:gd name="T50" fmla="*/ 345 w 354"/>
                <a:gd name="T51" fmla="*/ 118 h 353"/>
                <a:gd name="T52" fmla="*/ 350 w 354"/>
                <a:gd name="T53" fmla="*/ 137 h 353"/>
                <a:gd name="T54" fmla="*/ 354 w 354"/>
                <a:gd name="T55" fmla="*/ 157 h 353"/>
                <a:gd name="T56" fmla="*/ 354 w 354"/>
                <a:gd name="T57" fmla="*/ 176 h 353"/>
                <a:gd name="T58" fmla="*/ 354 w 354"/>
                <a:gd name="T59" fmla="*/ 197 h 353"/>
                <a:gd name="T60" fmla="*/ 350 w 354"/>
                <a:gd name="T61" fmla="*/ 216 h 353"/>
                <a:gd name="T62" fmla="*/ 345 w 354"/>
                <a:gd name="T63" fmla="*/ 235 h 353"/>
                <a:gd name="T64" fmla="*/ 337 w 354"/>
                <a:gd name="T65" fmla="*/ 253 h 353"/>
                <a:gd name="T66" fmla="*/ 327 w 354"/>
                <a:gd name="T67" fmla="*/ 271 h 353"/>
                <a:gd name="T68" fmla="*/ 316 w 354"/>
                <a:gd name="T69" fmla="*/ 287 h 353"/>
                <a:gd name="T70" fmla="*/ 303 w 354"/>
                <a:gd name="T71" fmla="*/ 302 h 353"/>
                <a:gd name="T72" fmla="*/ 288 w 354"/>
                <a:gd name="T73" fmla="*/ 315 h 353"/>
                <a:gd name="T74" fmla="*/ 272 w 354"/>
                <a:gd name="T75" fmla="*/ 326 h 353"/>
                <a:gd name="T76" fmla="*/ 254 w 354"/>
                <a:gd name="T77" fmla="*/ 336 h 353"/>
                <a:gd name="T78" fmla="*/ 236 w 354"/>
                <a:gd name="T79" fmla="*/ 343 h 353"/>
                <a:gd name="T80" fmla="*/ 217 w 354"/>
                <a:gd name="T81" fmla="*/ 349 h 353"/>
                <a:gd name="T82" fmla="*/ 197 w 354"/>
                <a:gd name="T83" fmla="*/ 352 h 353"/>
                <a:gd name="T84" fmla="*/ 177 w 354"/>
                <a:gd name="T85" fmla="*/ 353 h 353"/>
                <a:gd name="T86" fmla="*/ 157 w 354"/>
                <a:gd name="T87" fmla="*/ 352 h 353"/>
                <a:gd name="T88" fmla="*/ 138 w 354"/>
                <a:gd name="T89" fmla="*/ 349 h 353"/>
                <a:gd name="T90" fmla="*/ 118 w 354"/>
                <a:gd name="T91" fmla="*/ 343 h 353"/>
                <a:gd name="T92" fmla="*/ 100 w 354"/>
                <a:gd name="T93" fmla="*/ 336 h 353"/>
                <a:gd name="T94" fmla="*/ 83 w 354"/>
                <a:gd name="T95" fmla="*/ 326 h 353"/>
                <a:gd name="T96" fmla="*/ 66 w 354"/>
                <a:gd name="T97" fmla="*/ 315 h 353"/>
                <a:gd name="T98" fmla="*/ 52 w 354"/>
                <a:gd name="T99" fmla="*/ 302 h 353"/>
                <a:gd name="T100" fmla="*/ 39 w 354"/>
                <a:gd name="T101" fmla="*/ 287 h 353"/>
                <a:gd name="T102" fmla="*/ 27 w 354"/>
                <a:gd name="T103" fmla="*/ 271 h 353"/>
                <a:gd name="T104" fmla="*/ 17 w 354"/>
                <a:gd name="T105" fmla="*/ 253 h 353"/>
                <a:gd name="T106" fmla="*/ 10 w 354"/>
                <a:gd name="T107" fmla="*/ 235 h 353"/>
                <a:gd name="T108" fmla="*/ 4 w 354"/>
                <a:gd name="T109" fmla="*/ 216 h 353"/>
                <a:gd name="T110" fmla="*/ 1 w 354"/>
                <a:gd name="T111" fmla="*/ 197 h 353"/>
                <a:gd name="T112" fmla="*/ 0 w 354"/>
                <a:gd name="T113" fmla="*/ 176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54" h="353">
                  <a:moveTo>
                    <a:pt x="0" y="176"/>
                  </a:moveTo>
                  <a:lnTo>
                    <a:pt x="1" y="157"/>
                  </a:lnTo>
                  <a:lnTo>
                    <a:pt x="4" y="137"/>
                  </a:lnTo>
                  <a:lnTo>
                    <a:pt x="10" y="118"/>
                  </a:lnTo>
                  <a:lnTo>
                    <a:pt x="17" y="100"/>
                  </a:lnTo>
                  <a:lnTo>
                    <a:pt x="27" y="83"/>
                  </a:lnTo>
                  <a:lnTo>
                    <a:pt x="39" y="66"/>
                  </a:lnTo>
                  <a:lnTo>
                    <a:pt x="52" y="51"/>
                  </a:lnTo>
                  <a:lnTo>
                    <a:pt x="66" y="38"/>
                  </a:lnTo>
                  <a:lnTo>
                    <a:pt x="83" y="27"/>
                  </a:lnTo>
                  <a:lnTo>
                    <a:pt x="100" y="17"/>
                  </a:lnTo>
                  <a:lnTo>
                    <a:pt x="118" y="10"/>
                  </a:lnTo>
                  <a:lnTo>
                    <a:pt x="138" y="4"/>
                  </a:lnTo>
                  <a:lnTo>
                    <a:pt x="157" y="1"/>
                  </a:lnTo>
                  <a:lnTo>
                    <a:pt x="177" y="0"/>
                  </a:lnTo>
                  <a:lnTo>
                    <a:pt x="197" y="1"/>
                  </a:lnTo>
                  <a:lnTo>
                    <a:pt x="217" y="4"/>
                  </a:lnTo>
                  <a:lnTo>
                    <a:pt x="236" y="10"/>
                  </a:lnTo>
                  <a:lnTo>
                    <a:pt x="254" y="17"/>
                  </a:lnTo>
                  <a:lnTo>
                    <a:pt x="272" y="27"/>
                  </a:lnTo>
                  <a:lnTo>
                    <a:pt x="288" y="38"/>
                  </a:lnTo>
                  <a:lnTo>
                    <a:pt x="303" y="51"/>
                  </a:lnTo>
                  <a:lnTo>
                    <a:pt x="316" y="66"/>
                  </a:lnTo>
                  <a:lnTo>
                    <a:pt x="327" y="83"/>
                  </a:lnTo>
                  <a:lnTo>
                    <a:pt x="337" y="100"/>
                  </a:lnTo>
                  <a:lnTo>
                    <a:pt x="345" y="118"/>
                  </a:lnTo>
                  <a:lnTo>
                    <a:pt x="350" y="137"/>
                  </a:lnTo>
                  <a:lnTo>
                    <a:pt x="354" y="157"/>
                  </a:lnTo>
                  <a:lnTo>
                    <a:pt x="354" y="176"/>
                  </a:lnTo>
                  <a:lnTo>
                    <a:pt x="354" y="197"/>
                  </a:lnTo>
                  <a:lnTo>
                    <a:pt x="350" y="216"/>
                  </a:lnTo>
                  <a:lnTo>
                    <a:pt x="345" y="235"/>
                  </a:lnTo>
                  <a:lnTo>
                    <a:pt x="337" y="253"/>
                  </a:lnTo>
                  <a:lnTo>
                    <a:pt x="327" y="271"/>
                  </a:lnTo>
                  <a:lnTo>
                    <a:pt x="316" y="287"/>
                  </a:lnTo>
                  <a:lnTo>
                    <a:pt x="303" y="302"/>
                  </a:lnTo>
                  <a:lnTo>
                    <a:pt x="288" y="315"/>
                  </a:lnTo>
                  <a:lnTo>
                    <a:pt x="272" y="326"/>
                  </a:lnTo>
                  <a:lnTo>
                    <a:pt x="254" y="336"/>
                  </a:lnTo>
                  <a:lnTo>
                    <a:pt x="236" y="343"/>
                  </a:lnTo>
                  <a:lnTo>
                    <a:pt x="217" y="349"/>
                  </a:lnTo>
                  <a:lnTo>
                    <a:pt x="197" y="352"/>
                  </a:lnTo>
                  <a:lnTo>
                    <a:pt x="177" y="353"/>
                  </a:lnTo>
                  <a:lnTo>
                    <a:pt x="157" y="352"/>
                  </a:lnTo>
                  <a:lnTo>
                    <a:pt x="138" y="349"/>
                  </a:lnTo>
                  <a:lnTo>
                    <a:pt x="118" y="343"/>
                  </a:lnTo>
                  <a:lnTo>
                    <a:pt x="100" y="336"/>
                  </a:lnTo>
                  <a:lnTo>
                    <a:pt x="83" y="326"/>
                  </a:lnTo>
                  <a:lnTo>
                    <a:pt x="66" y="315"/>
                  </a:lnTo>
                  <a:lnTo>
                    <a:pt x="52" y="302"/>
                  </a:lnTo>
                  <a:lnTo>
                    <a:pt x="39" y="287"/>
                  </a:lnTo>
                  <a:lnTo>
                    <a:pt x="27" y="271"/>
                  </a:lnTo>
                  <a:lnTo>
                    <a:pt x="17" y="253"/>
                  </a:lnTo>
                  <a:lnTo>
                    <a:pt x="10" y="235"/>
                  </a:lnTo>
                  <a:lnTo>
                    <a:pt x="4" y="216"/>
                  </a:lnTo>
                  <a:lnTo>
                    <a:pt x="1" y="197"/>
                  </a:lnTo>
                  <a:lnTo>
                    <a:pt x="0" y="176"/>
                  </a:lnTo>
                  <a:close/>
                </a:path>
              </a:pathLst>
            </a:custGeom>
            <a:solidFill>
              <a:srgbClr val="C0C0C0"/>
            </a:solidFill>
            <a:ln w="1588">
              <a:solidFill>
                <a:srgbClr val="000000"/>
              </a:solidFill>
              <a:prstDash val="solid"/>
              <a:round/>
              <a:headEnd/>
              <a:tailEnd/>
            </a:ln>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31" name="Rectangle 43">
              <a:extLst>
                <a:ext uri="{FF2B5EF4-FFF2-40B4-BE49-F238E27FC236}">
                  <a16:creationId xmlns:a16="http://schemas.microsoft.com/office/drawing/2014/main" id="{B445CE93-D527-4462-9791-DA0E9DD88897}"/>
                </a:ext>
              </a:extLst>
            </p:cNvPr>
            <p:cNvSpPr>
              <a:spLocks noChangeArrowheads="1"/>
            </p:cNvSpPr>
            <p:nvPr/>
          </p:nvSpPr>
          <p:spPr bwMode="auto">
            <a:xfrm>
              <a:off x="3343" y="2309"/>
              <a:ext cx="444"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600" b="0" i="0" u="none" strike="noStrike" kern="1200" cap="none" spc="0" normalizeH="0" baseline="0" noProof="0">
                  <a:ln>
                    <a:noFill/>
                  </a:ln>
                  <a:solidFill>
                    <a:srgbClr val="000000"/>
                  </a:solidFill>
                  <a:effectLst/>
                  <a:uLnTx/>
                  <a:uFillTx/>
                  <a:latin typeface="黑体" panose="02010609060101010101" pitchFamily="49" charset="-122"/>
                  <a:ea typeface="黑体" panose="02010609060101010101" pitchFamily="49" charset="-122"/>
                  <a:cs typeface="+mn-cs"/>
                </a:rPr>
                <a:t>圆柱体</a:t>
              </a:r>
              <a:endParaRPr kumimoji="0" lang="zh-CN" altLang="en-US" sz="16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endParaRPr>
            </a:p>
          </p:txBody>
        </p:sp>
        <p:sp>
          <p:nvSpPr>
            <p:cNvPr id="165932" name="Line 44">
              <a:extLst>
                <a:ext uri="{FF2B5EF4-FFF2-40B4-BE49-F238E27FC236}">
                  <a16:creationId xmlns:a16="http://schemas.microsoft.com/office/drawing/2014/main" id="{9E260344-F668-4CC0-A66E-2BC8FDBD46DC}"/>
                </a:ext>
              </a:extLst>
            </p:cNvPr>
            <p:cNvSpPr>
              <a:spLocks noChangeShapeType="1"/>
            </p:cNvSpPr>
            <p:nvPr/>
          </p:nvSpPr>
          <p:spPr bwMode="auto">
            <a:xfrm>
              <a:off x="3815" y="2400"/>
              <a:ext cx="155"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33" name="Freeform 45">
              <a:extLst>
                <a:ext uri="{FF2B5EF4-FFF2-40B4-BE49-F238E27FC236}">
                  <a16:creationId xmlns:a16="http://schemas.microsoft.com/office/drawing/2014/main" id="{E602A9E9-0C91-4D32-965E-C9BCBE435880}"/>
                </a:ext>
              </a:extLst>
            </p:cNvPr>
            <p:cNvSpPr>
              <a:spLocks/>
            </p:cNvSpPr>
            <p:nvPr/>
          </p:nvSpPr>
          <p:spPr bwMode="auto">
            <a:xfrm>
              <a:off x="3966" y="2385"/>
              <a:ext cx="48" cy="31"/>
            </a:xfrm>
            <a:custGeom>
              <a:avLst/>
              <a:gdLst>
                <a:gd name="T0" fmla="*/ 0 w 48"/>
                <a:gd name="T1" fmla="*/ 0 h 31"/>
                <a:gd name="T2" fmla="*/ 48 w 48"/>
                <a:gd name="T3" fmla="*/ 15 h 31"/>
                <a:gd name="T4" fmla="*/ 0 w 48"/>
                <a:gd name="T5" fmla="*/ 31 h 31"/>
                <a:gd name="T6" fmla="*/ 0 w 48"/>
                <a:gd name="T7" fmla="*/ 0 h 31"/>
              </a:gdLst>
              <a:ahLst/>
              <a:cxnLst>
                <a:cxn ang="0">
                  <a:pos x="T0" y="T1"/>
                </a:cxn>
                <a:cxn ang="0">
                  <a:pos x="T2" y="T3"/>
                </a:cxn>
                <a:cxn ang="0">
                  <a:pos x="T4" y="T5"/>
                </a:cxn>
                <a:cxn ang="0">
                  <a:pos x="T6" y="T7"/>
                </a:cxn>
              </a:cxnLst>
              <a:rect l="0" t="0" r="r" b="b"/>
              <a:pathLst>
                <a:path w="48" h="31">
                  <a:moveTo>
                    <a:pt x="0" y="0"/>
                  </a:moveTo>
                  <a:lnTo>
                    <a:pt x="48" y="15"/>
                  </a:lnTo>
                  <a:lnTo>
                    <a:pt x="0" y="31"/>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34" name="Line 46">
              <a:extLst>
                <a:ext uri="{FF2B5EF4-FFF2-40B4-BE49-F238E27FC236}">
                  <a16:creationId xmlns:a16="http://schemas.microsoft.com/office/drawing/2014/main" id="{C9C3025F-8487-4D45-9E87-AF1D23FA03E9}"/>
                </a:ext>
              </a:extLst>
            </p:cNvPr>
            <p:cNvSpPr>
              <a:spLocks noChangeShapeType="1"/>
            </p:cNvSpPr>
            <p:nvPr/>
          </p:nvSpPr>
          <p:spPr bwMode="auto">
            <a:xfrm flipH="1">
              <a:off x="2306" y="2356"/>
              <a:ext cx="311" cy="1"/>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35" name="Freeform 47">
              <a:extLst>
                <a:ext uri="{FF2B5EF4-FFF2-40B4-BE49-F238E27FC236}">
                  <a16:creationId xmlns:a16="http://schemas.microsoft.com/office/drawing/2014/main" id="{1F357CD3-9EE5-4414-BFC6-1ACFAEFBBD27}"/>
                </a:ext>
              </a:extLst>
            </p:cNvPr>
            <p:cNvSpPr>
              <a:spLocks/>
            </p:cNvSpPr>
            <p:nvPr/>
          </p:nvSpPr>
          <p:spPr bwMode="auto">
            <a:xfrm>
              <a:off x="2262" y="2340"/>
              <a:ext cx="48" cy="32"/>
            </a:xfrm>
            <a:custGeom>
              <a:avLst/>
              <a:gdLst>
                <a:gd name="T0" fmla="*/ 48 w 48"/>
                <a:gd name="T1" fmla="*/ 32 h 32"/>
                <a:gd name="T2" fmla="*/ 0 w 48"/>
                <a:gd name="T3" fmla="*/ 16 h 32"/>
                <a:gd name="T4" fmla="*/ 48 w 48"/>
                <a:gd name="T5" fmla="*/ 0 h 32"/>
                <a:gd name="T6" fmla="*/ 48 w 48"/>
                <a:gd name="T7" fmla="*/ 32 h 32"/>
              </a:gdLst>
              <a:ahLst/>
              <a:cxnLst>
                <a:cxn ang="0">
                  <a:pos x="T0" y="T1"/>
                </a:cxn>
                <a:cxn ang="0">
                  <a:pos x="T2" y="T3"/>
                </a:cxn>
                <a:cxn ang="0">
                  <a:pos x="T4" y="T5"/>
                </a:cxn>
                <a:cxn ang="0">
                  <a:pos x="T6" y="T7"/>
                </a:cxn>
              </a:cxnLst>
              <a:rect l="0" t="0" r="r" b="b"/>
              <a:pathLst>
                <a:path w="48" h="32">
                  <a:moveTo>
                    <a:pt x="48" y="32"/>
                  </a:moveTo>
                  <a:lnTo>
                    <a:pt x="0" y="16"/>
                  </a:lnTo>
                  <a:lnTo>
                    <a:pt x="48" y="0"/>
                  </a:lnTo>
                  <a:lnTo>
                    <a:pt x="48"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5936" name="Line 48">
              <a:extLst>
                <a:ext uri="{FF2B5EF4-FFF2-40B4-BE49-F238E27FC236}">
                  <a16:creationId xmlns:a16="http://schemas.microsoft.com/office/drawing/2014/main" id="{937CC262-B9AD-4DB7-B264-05D51D6AF701}"/>
                </a:ext>
              </a:extLst>
            </p:cNvPr>
            <p:cNvSpPr>
              <a:spLocks noChangeShapeType="1"/>
            </p:cNvSpPr>
            <p:nvPr/>
          </p:nvSpPr>
          <p:spPr bwMode="auto">
            <a:xfrm>
              <a:off x="3323" y="2011"/>
              <a:ext cx="192" cy="240"/>
            </a:xfrm>
            <a:prstGeom prst="line">
              <a:avLst/>
            </a:prstGeom>
            <a:noFill/>
            <a:ln w="6350">
              <a:solidFill>
                <a:srgbClr val="000000"/>
              </a:solidFill>
              <a:round/>
              <a:headEnd/>
              <a:tailEnd/>
            </a:ln>
            <a:extLst>
              <a:ext uri="{909E8E84-426E-40DD-AFC4-6F175D3DCCD1}">
                <a14:hiddenFill xmlns:a14="http://schemas.microsoft.com/office/drawing/2010/main">
                  <a:noFill/>
                </a14:hiddenFill>
              </a:ext>
            </a:extLst>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pSp>
    </p:spTree>
    <p:extLst>
      <p:ext uri="{BB962C8B-B14F-4D97-AF65-F5344CB8AC3E}">
        <p14:creationId xmlns:p14="http://schemas.microsoft.com/office/powerpoint/2010/main" val="42579024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ext Box 2050">
            <a:extLst>
              <a:ext uri="{FF2B5EF4-FFF2-40B4-BE49-F238E27FC236}">
                <a16:creationId xmlns:a16="http://schemas.microsoft.com/office/drawing/2014/main" id="{E47AFE5A-F376-44C2-A2BC-E85B4C6FB33B}"/>
              </a:ext>
            </a:extLst>
          </p:cNvPr>
          <p:cNvSpPr txBox="1">
            <a:spLocks noChangeArrowheads="1"/>
          </p:cNvSpPr>
          <p:nvPr/>
        </p:nvSpPr>
        <p:spPr bwMode="auto">
          <a:xfrm>
            <a:off x="562707" y="1740877"/>
            <a:ext cx="815926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solidFill>
                  <a:srgbClr val="000000"/>
                </a:solidFill>
              </a:rPr>
              <a:t> </a:t>
            </a:r>
          </a:p>
        </p:txBody>
      </p:sp>
      <p:sp>
        <p:nvSpPr>
          <p:cNvPr id="232452" name="Text Box 2052">
            <a:extLst>
              <a:ext uri="{FF2B5EF4-FFF2-40B4-BE49-F238E27FC236}">
                <a16:creationId xmlns:a16="http://schemas.microsoft.com/office/drawing/2014/main" id="{67509A10-03FC-4454-860D-CE99874DFFE4}"/>
              </a:ext>
            </a:extLst>
          </p:cNvPr>
          <p:cNvSpPr txBox="1">
            <a:spLocks noChangeArrowheads="1"/>
          </p:cNvSpPr>
          <p:nvPr/>
        </p:nvSpPr>
        <p:spPr bwMode="auto">
          <a:xfrm>
            <a:off x="562708" y="2022231"/>
            <a:ext cx="79482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endParaRPr lang="zh-CN" altLang="zh-CN">
              <a:solidFill>
                <a:srgbClr val="000000"/>
              </a:solidFill>
            </a:endParaRPr>
          </a:p>
        </p:txBody>
      </p:sp>
      <p:pic>
        <p:nvPicPr>
          <p:cNvPr id="232453" name="Picture 2053" descr="BOOEAN">
            <a:extLst>
              <a:ext uri="{FF2B5EF4-FFF2-40B4-BE49-F238E27FC236}">
                <a16:creationId xmlns:a16="http://schemas.microsoft.com/office/drawing/2014/main" id="{FB0A4CBB-5B1C-4D7A-8260-D1AE85548F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1628800"/>
            <a:ext cx="6624736" cy="4403771"/>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t>简单实体的构造</a:t>
            </a:r>
          </a:p>
        </p:txBody>
      </p:sp>
    </p:spTree>
    <p:extLst>
      <p:ext uri="{BB962C8B-B14F-4D97-AF65-F5344CB8AC3E}">
        <p14:creationId xmlns:p14="http://schemas.microsoft.com/office/powerpoint/2010/main" val="35534222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4DAC91A-D0E8-43DD-AC6A-C1A5E53837A2}"/>
              </a:ext>
            </a:extLst>
          </p:cNvPr>
          <p:cNvPicPr>
            <a:picLocks noChangeAspect="1"/>
          </p:cNvPicPr>
          <p:nvPr/>
        </p:nvPicPr>
        <p:blipFill>
          <a:blip r:embed="rId2"/>
          <a:stretch>
            <a:fillRect/>
          </a:stretch>
        </p:blipFill>
        <p:spPr>
          <a:xfrm>
            <a:off x="4427984" y="4283791"/>
            <a:ext cx="4083666" cy="2258839"/>
          </a:xfrm>
          <a:prstGeom prst="rect">
            <a:avLst/>
          </a:prstGeom>
        </p:spPr>
      </p:pic>
      <p:sp>
        <p:nvSpPr>
          <p:cNvPr id="2" name="标题 1">
            <a:extLst>
              <a:ext uri="{FF2B5EF4-FFF2-40B4-BE49-F238E27FC236}">
                <a16:creationId xmlns:a16="http://schemas.microsoft.com/office/drawing/2014/main" id="{BD9CA7E2-E69F-40D3-B9C9-198050686F7E}"/>
              </a:ext>
            </a:extLst>
          </p:cNvPr>
          <p:cNvSpPr>
            <a:spLocks noGrp="1"/>
          </p:cNvSpPr>
          <p:nvPr>
            <p:ph type="title"/>
          </p:nvPr>
        </p:nvSpPr>
        <p:spPr/>
        <p:txBody>
          <a:bodyPr/>
          <a:lstStyle/>
          <a:p>
            <a:r>
              <a:rPr lang="zh-CN" altLang="en-US" dirty="0"/>
              <a:t>三维扫描原理、三维重建</a:t>
            </a:r>
          </a:p>
        </p:txBody>
      </p:sp>
      <p:sp>
        <p:nvSpPr>
          <p:cNvPr id="3" name="内容占位符 2">
            <a:extLst>
              <a:ext uri="{FF2B5EF4-FFF2-40B4-BE49-F238E27FC236}">
                <a16:creationId xmlns:a16="http://schemas.microsoft.com/office/drawing/2014/main" id="{72041434-7819-4720-AD73-AB11A9B7133B}"/>
              </a:ext>
            </a:extLst>
          </p:cNvPr>
          <p:cNvSpPr>
            <a:spLocks noGrp="1"/>
          </p:cNvSpPr>
          <p:nvPr>
            <p:ph idx="1"/>
          </p:nvPr>
        </p:nvSpPr>
        <p:spPr/>
        <p:txBody>
          <a:bodyPr/>
          <a:lstStyle/>
          <a:p>
            <a:r>
              <a:rPr lang="zh-CN" altLang="en-US" dirty="0"/>
              <a:t>时间飞行法</a:t>
            </a:r>
            <a:endParaRPr lang="en-US" altLang="zh-CN" dirty="0"/>
          </a:p>
          <a:p>
            <a:r>
              <a:rPr lang="zh-CN" altLang="en-US" dirty="0"/>
              <a:t>三角法</a:t>
            </a:r>
            <a:endParaRPr lang="en-US" altLang="zh-CN" dirty="0"/>
          </a:p>
          <a:p>
            <a:r>
              <a:rPr lang="zh-CN" altLang="en-US" dirty="0"/>
              <a:t>三维扫描仪的输出 点云</a:t>
            </a:r>
            <a:r>
              <a:rPr lang="en-US" altLang="zh-CN" dirty="0">
                <a:sym typeface="Wingdings" panose="05000000000000000000" pitchFamily="2" charset="2"/>
              </a:rPr>
              <a:t></a:t>
            </a:r>
            <a:r>
              <a:rPr lang="zh-CN" altLang="en-US" dirty="0">
                <a:sym typeface="Wingdings" panose="05000000000000000000" pitchFamily="2" charset="2"/>
              </a:rPr>
              <a:t>三角网格</a:t>
            </a:r>
            <a:endParaRPr lang="en-US" altLang="zh-CN" dirty="0"/>
          </a:p>
          <a:p>
            <a:r>
              <a:rPr lang="zh-CN" altLang="en-US" dirty="0"/>
              <a:t>全景图</a:t>
            </a:r>
          </a:p>
        </p:txBody>
      </p:sp>
      <p:pic>
        <p:nvPicPr>
          <p:cNvPr id="4" name="图片 3">
            <a:extLst>
              <a:ext uri="{FF2B5EF4-FFF2-40B4-BE49-F238E27FC236}">
                <a16:creationId xmlns:a16="http://schemas.microsoft.com/office/drawing/2014/main" id="{02636370-AE9C-4222-A4E4-93F9B964BD17}"/>
              </a:ext>
            </a:extLst>
          </p:cNvPr>
          <p:cNvPicPr>
            <a:picLocks noChangeAspect="1"/>
          </p:cNvPicPr>
          <p:nvPr/>
        </p:nvPicPr>
        <p:blipFill rotWithShape="1">
          <a:blip r:embed="rId3">
            <a:extLst>
              <a:ext uri="{28A0092B-C50C-407E-A947-70E740481C1C}">
                <a14:useLocalDpi xmlns:a14="http://schemas.microsoft.com/office/drawing/2010/main" val="0"/>
              </a:ext>
            </a:extLst>
          </a:blip>
          <a:srcRect r="49827"/>
          <a:stretch/>
        </p:blipFill>
        <p:spPr>
          <a:xfrm>
            <a:off x="6084168" y="405016"/>
            <a:ext cx="1369284" cy="2140957"/>
          </a:xfrm>
          <a:prstGeom prst="rect">
            <a:avLst/>
          </a:prstGeom>
        </p:spPr>
      </p:pic>
      <p:pic>
        <p:nvPicPr>
          <p:cNvPr id="5" name="内容占位符 4">
            <a:extLst>
              <a:ext uri="{FF2B5EF4-FFF2-40B4-BE49-F238E27FC236}">
                <a16:creationId xmlns:a16="http://schemas.microsoft.com/office/drawing/2014/main" id="{ED543871-2B4D-4BCF-BE12-13EAD7672B7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6274" y="450081"/>
            <a:ext cx="1247037" cy="1972132"/>
          </a:xfrm>
          <a:prstGeom prst="rect">
            <a:avLst/>
          </a:prstGeom>
        </p:spPr>
      </p:pic>
      <p:pic>
        <p:nvPicPr>
          <p:cNvPr id="6" name="图片 5">
            <a:extLst>
              <a:ext uri="{FF2B5EF4-FFF2-40B4-BE49-F238E27FC236}">
                <a16:creationId xmlns:a16="http://schemas.microsoft.com/office/drawing/2014/main" id="{6F49DA00-7803-4336-976F-A115F21DC12A}"/>
              </a:ext>
            </a:extLst>
          </p:cNvPr>
          <p:cNvPicPr>
            <a:picLocks noChangeAspect="1"/>
          </p:cNvPicPr>
          <p:nvPr/>
        </p:nvPicPr>
        <p:blipFill rotWithShape="1">
          <a:blip r:embed="rId5">
            <a:extLst>
              <a:ext uri="{28A0092B-C50C-407E-A947-70E740481C1C}">
                <a14:useLocalDpi xmlns:a14="http://schemas.microsoft.com/office/drawing/2010/main" val="0"/>
              </a:ext>
            </a:extLst>
          </a:blip>
          <a:srcRect l="50395"/>
          <a:stretch/>
        </p:blipFill>
        <p:spPr>
          <a:xfrm>
            <a:off x="7597316" y="2636912"/>
            <a:ext cx="1232740" cy="1902391"/>
          </a:xfrm>
          <a:prstGeom prst="rect">
            <a:avLst/>
          </a:prstGeom>
        </p:spPr>
      </p:pic>
      <p:pic>
        <p:nvPicPr>
          <p:cNvPr id="7" name="图片 6">
            <a:extLst>
              <a:ext uri="{FF2B5EF4-FFF2-40B4-BE49-F238E27FC236}">
                <a16:creationId xmlns:a16="http://schemas.microsoft.com/office/drawing/2014/main" id="{2BD2FDFD-C142-482B-87B8-194D31B47641}"/>
              </a:ext>
            </a:extLst>
          </p:cNvPr>
          <p:cNvPicPr>
            <a:picLocks noChangeAspect="1"/>
          </p:cNvPicPr>
          <p:nvPr/>
        </p:nvPicPr>
        <p:blipFill>
          <a:blip r:embed="rId6"/>
          <a:stretch>
            <a:fillRect/>
          </a:stretch>
        </p:blipFill>
        <p:spPr>
          <a:xfrm>
            <a:off x="457200" y="3396208"/>
            <a:ext cx="3888432" cy="3212053"/>
          </a:xfrm>
          <a:prstGeom prst="rect">
            <a:avLst/>
          </a:prstGeom>
        </p:spPr>
      </p:pic>
    </p:spTree>
    <p:extLst>
      <p:ext uri="{BB962C8B-B14F-4D97-AF65-F5344CB8AC3E}">
        <p14:creationId xmlns:p14="http://schemas.microsoft.com/office/powerpoint/2010/main" val="39714751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5F5563-C4CE-4555-8194-46D91BEA66A3}"/>
              </a:ext>
            </a:extLst>
          </p:cNvPr>
          <p:cNvSpPr>
            <a:spLocks noGrp="1"/>
          </p:cNvSpPr>
          <p:nvPr>
            <p:ph type="title"/>
          </p:nvPr>
        </p:nvSpPr>
        <p:spPr/>
        <p:txBody>
          <a:bodyPr/>
          <a:lstStyle/>
          <a:p>
            <a:r>
              <a:rPr lang="zh-CN" altLang="en-US" dirty="0"/>
              <a:t>元宇宙</a:t>
            </a:r>
          </a:p>
        </p:txBody>
      </p:sp>
      <p:sp>
        <p:nvSpPr>
          <p:cNvPr id="3" name="内容占位符 2">
            <a:extLst>
              <a:ext uri="{FF2B5EF4-FFF2-40B4-BE49-F238E27FC236}">
                <a16:creationId xmlns:a16="http://schemas.microsoft.com/office/drawing/2014/main" id="{FE1C78C3-124C-452C-991C-BC6205144BFB}"/>
              </a:ext>
            </a:extLst>
          </p:cNvPr>
          <p:cNvSpPr>
            <a:spLocks noGrp="1"/>
          </p:cNvSpPr>
          <p:nvPr>
            <p:ph idx="1"/>
          </p:nvPr>
        </p:nvSpPr>
        <p:spPr/>
        <p:txBody>
          <a:bodyPr/>
          <a:lstStyle/>
          <a:p>
            <a:endParaRPr lang="zh-CN" altLang="en-US"/>
          </a:p>
        </p:txBody>
      </p:sp>
      <p:pic>
        <p:nvPicPr>
          <p:cNvPr id="8194" name="Picture 2" descr="IDC：大胆想象理性对待——“元宇宙”的实与虚">
            <a:extLst>
              <a:ext uri="{FF2B5EF4-FFF2-40B4-BE49-F238E27FC236}">
                <a16:creationId xmlns:a16="http://schemas.microsoft.com/office/drawing/2014/main" id="{651CE7B9-BB4F-449E-B23A-949517C4E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25892"/>
            <a:ext cx="2880320" cy="280646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元宇宙深度报告，6层框架、4大赛道一文看懂|界面新闻· JMedia">
            <a:extLst>
              <a:ext uri="{FF2B5EF4-FFF2-40B4-BE49-F238E27FC236}">
                <a16:creationId xmlns:a16="http://schemas.microsoft.com/office/drawing/2014/main" id="{7E86053C-08A8-4578-9544-395EA0527E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48" y="2711584"/>
            <a:ext cx="8424936" cy="3634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674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F757BE-E123-41C3-B014-ACBA73247F1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9441207-A648-401B-9034-11A6AB6DCF5D}"/>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80E67EF-0555-4B55-8F6B-68D7D648D19D}"/>
              </a:ext>
            </a:extLst>
          </p:cNvPr>
          <p:cNvPicPr>
            <a:picLocks noChangeAspect="1"/>
          </p:cNvPicPr>
          <p:nvPr/>
        </p:nvPicPr>
        <p:blipFill>
          <a:blip r:embed="rId2"/>
          <a:stretch>
            <a:fillRect/>
          </a:stretch>
        </p:blipFill>
        <p:spPr>
          <a:xfrm>
            <a:off x="1115616" y="524024"/>
            <a:ext cx="6279756" cy="6202977"/>
          </a:xfrm>
          <a:prstGeom prst="rect">
            <a:avLst/>
          </a:prstGeom>
        </p:spPr>
      </p:pic>
    </p:spTree>
    <p:extLst>
      <p:ext uri="{BB962C8B-B14F-4D97-AF65-F5344CB8AC3E}">
        <p14:creationId xmlns:p14="http://schemas.microsoft.com/office/powerpoint/2010/main" val="3203535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2887D-48C8-40FA-BB87-18D1F8A08B9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A1DD874-22CC-43E1-9DE6-D6E16920160E}"/>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518A31F5-7C3F-46BF-AB12-CF4406E507BF}"/>
              </a:ext>
            </a:extLst>
          </p:cNvPr>
          <p:cNvPicPr>
            <a:picLocks noChangeAspect="1"/>
          </p:cNvPicPr>
          <p:nvPr/>
        </p:nvPicPr>
        <p:blipFill>
          <a:blip r:embed="rId2"/>
          <a:stretch>
            <a:fillRect/>
          </a:stretch>
        </p:blipFill>
        <p:spPr>
          <a:xfrm>
            <a:off x="737183" y="384696"/>
            <a:ext cx="7669634" cy="6381328"/>
          </a:xfrm>
          <a:prstGeom prst="rect">
            <a:avLst/>
          </a:prstGeom>
        </p:spPr>
      </p:pic>
    </p:spTree>
    <p:extLst>
      <p:ext uri="{BB962C8B-B14F-4D97-AF65-F5344CB8AC3E}">
        <p14:creationId xmlns:p14="http://schemas.microsoft.com/office/powerpoint/2010/main" val="2433719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085187-D574-4FAC-90A1-16F8ED892AC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86502C4-DFDB-43D3-A027-CEA8AA386C52}"/>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81DB5165-DBEF-48AB-BB11-876E64AB8756}"/>
              </a:ext>
            </a:extLst>
          </p:cNvPr>
          <p:cNvPicPr>
            <a:picLocks noChangeAspect="1"/>
          </p:cNvPicPr>
          <p:nvPr/>
        </p:nvPicPr>
        <p:blipFill>
          <a:blip r:embed="rId2"/>
          <a:stretch>
            <a:fillRect/>
          </a:stretch>
        </p:blipFill>
        <p:spPr>
          <a:xfrm>
            <a:off x="1122025" y="908720"/>
            <a:ext cx="6899950" cy="4896544"/>
          </a:xfrm>
          <a:prstGeom prst="rect">
            <a:avLst/>
          </a:prstGeom>
        </p:spPr>
      </p:pic>
    </p:spTree>
    <p:extLst>
      <p:ext uri="{BB962C8B-B14F-4D97-AF65-F5344CB8AC3E}">
        <p14:creationId xmlns:p14="http://schemas.microsoft.com/office/powerpoint/2010/main" val="2328703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6C86B4-A000-4F18-AA51-3C9359C7240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C5FF7A2-CACD-402D-9690-C06AE418C11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1D21B332-7B5A-4EC5-B3F8-E00095DB17A3}"/>
              </a:ext>
            </a:extLst>
          </p:cNvPr>
          <p:cNvPicPr>
            <a:picLocks noChangeAspect="1"/>
          </p:cNvPicPr>
          <p:nvPr/>
        </p:nvPicPr>
        <p:blipFill>
          <a:blip r:embed="rId2"/>
          <a:stretch>
            <a:fillRect/>
          </a:stretch>
        </p:blipFill>
        <p:spPr>
          <a:xfrm>
            <a:off x="972470" y="460113"/>
            <a:ext cx="7199060" cy="6016887"/>
          </a:xfrm>
          <a:prstGeom prst="rect">
            <a:avLst/>
          </a:prstGeom>
        </p:spPr>
      </p:pic>
    </p:spTree>
    <p:extLst>
      <p:ext uri="{BB962C8B-B14F-4D97-AF65-F5344CB8AC3E}">
        <p14:creationId xmlns:p14="http://schemas.microsoft.com/office/powerpoint/2010/main" val="1994915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62A6D6-E33C-42C5-9644-E338F9FAA4C9}"/>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78CB1E6-0494-41D5-82AF-898DBBE75B56}"/>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BE9BF4C-6782-4090-8367-C15C57326183}"/>
              </a:ext>
            </a:extLst>
          </p:cNvPr>
          <p:cNvPicPr>
            <a:picLocks noChangeAspect="1"/>
          </p:cNvPicPr>
          <p:nvPr/>
        </p:nvPicPr>
        <p:blipFill>
          <a:blip r:embed="rId2"/>
          <a:stretch>
            <a:fillRect/>
          </a:stretch>
        </p:blipFill>
        <p:spPr>
          <a:xfrm>
            <a:off x="1693914" y="476672"/>
            <a:ext cx="5756171" cy="6238509"/>
          </a:xfrm>
          <a:prstGeom prst="rect">
            <a:avLst/>
          </a:prstGeom>
        </p:spPr>
      </p:pic>
    </p:spTree>
    <p:extLst>
      <p:ext uri="{BB962C8B-B14F-4D97-AF65-F5344CB8AC3E}">
        <p14:creationId xmlns:p14="http://schemas.microsoft.com/office/powerpoint/2010/main" val="266519901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自定义 1">
      <a:dk1>
        <a:srgbClr val="292934"/>
      </a:dk1>
      <a:lt1>
        <a:srgbClr val="FFFFFF"/>
      </a:lt1>
      <a:dk2>
        <a:srgbClr val="D2533C"/>
      </a:dk2>
      <a:lt2>
        <a:srgbClr val="F3F2DC"/>
      </a:lt2>
      <a:accent1>
        <a:srgbClr val="099BDD"/>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17172</TotalTime>
  <Words>2104</Words>
  <Application>Microsoft Office PowerPoint</Application>
  <PresentationFormat>全屏显示(4:3)</PresentationFormat>
  <Paragraphs>283</Paragraphs>
  <Slides>45</Slides>
  <Notes>10</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45</vt:i4>
      </vt:variant>
    </vt:vector>
  </HeadingPairs>
  <TitlesOfParts>
    <vt:vector size="57" baseType="lpstr">
      <vt:lpstr>黑体</vt:lpstr>
      <vt:lpstr>宋体</vt:lpstr>
      <vt:lpstr>微软雅黑</vt:lpstr>
      <vt:lpstr>Arial</vt:lpstr>
      <vt:lpstr>Calibri</vt:lpstr>
      <vt:lpstr>Gill Sans MT</vt:lpstr>
      <vt:lpstr>Impact</vt:lpstr>
      <vt:lpstr>Times New Roman</vt:lpstr>
      <vt:lpstr>Verdana</vt:lpstr>
      <vt:lpstr>Wingdings</vt:lpstr>
      <vt:lpstr>Clarity</vt:lpstr>
      <vt:lpstr>Equation</vt:lpstr>
      <vt:lpstr>期末考核  总结</vt:lpstr>
      <vt:lpstr>教学大纲内的知识体系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虚拟现实系统特性</vt:lpstr>
      <vt:lpstr>虚拟现实系统的多模态呈现与交互</vt:lpstr>
      <vt:lpstr>人机交互的理论概念</vt:lpstr>
      <vt:lpstr>虚拟现实系统与图形流水线</vt:lpstr>
      <vt:lpstr>虚拟现实系统的跟踪设备</vt:lpstr>
      <vt:lpstr>虚拟现实系统的输入设备</vt:lpstr>
      <vt:lpstr>虚拟现实系统的显示设备</vt:lpstr>
      <vt:lpstr>增强现实概念重点</vt:lpstr>
      <vt:lpstr>虚拟-现实流(Milgram's Reality-Virtuality Continuum)</vt:lpstr>
      <vt:lpstr>增强现实与虚拟现实的联系与区别</vt:lpstr>
      <vt:lpstr>增强现实的分类</vt:lpstr>
      <vt:lpstr>PowerPoint 演示文稿</vt:lpstr>
      <vt:lpstr>头戴式AR举例</vt:lpstr>
      <vt:lpstr>空间AR举例</vt:lpstr>
      <vt:lpstr>增强现实的分类</vt:lpstr>
      <vt:lpstr>增强现实系统的三大特性</vt:lpstr>
      <vt:lpstr>增强现实系统的三大特性</vt:lpstr>
      <vt:lpstr>增强现实技术的三大特性</vt:lpstr>
      <vt:lpstr>增强现实眼镜(头盔)</vt:lpstr>
      <vt:lpstr>三维空间中的几何变换及其矩阵</vt:lpstr>
      <vt:lpstr>2×2 Matrix (2D 平移)</vt:lpstr>
      <vt:lpstr>齐次坐标</vt:lpstr>
      <vt:lpstr>Homogeneous Coordinates齐次坐标</vt:lpstr>
      <vt:lpstr>Homogeneous Coordinates齐次坐标</vt:lpstr>
      <vt:lpstr>Homogeneous Matrices齐次矩阵</vt:lpstr>
      <vt:lpstr>3D平移</vt:lpstr>
      <vt:lpstr>PowerPoint 演示文稿</vt:lpstr>
      <vt:lpstr>绕Y轴&amp;绕X轴旋转</vt:lpstr>
      <vt:lpstr>相机投影变换</vt:lpstr>
      <vt:lpstr>三维图形引擎</vt:lpstr>
      <vt:lpstr>曲面表示与几何造型</vt:lpstr>
      <vt:lpstr>物体的CSG树表示</vt:lpstr>
      <vt:lpstr>一个CSG树表示的实例</vt:lpstr>
      <vt:lpstr>简单实体的构造</vt:lpstr>
      <vt:lpstr>三维扫描原理、三维重建</vt:lpstr>
      <vt:lpstr>元宇宙</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Ran Fan</dc:creator>
  <cp:lastModifiedBy>陈 亮亮</cp:lastModifiedBy>
  <cp:revision>910</cp:revision>
  <cp:lastPrinted>2011-08-25T08:09:25Z</cp:lastPrinted>
  <dcterms:created xsi:type="dcterms:W3CDTF">2011-08-25T06:08:07Z</dcterms:created>
  <dcterms:modified xsi:type="dcterms:W3CDTF">2021-12-25T12:10:26Z</dcterms:modified>
</cp:coreProperties>
</file>